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48"/>
  </p:notesMasterIdLst>
  <p:sldIdLst>
    <p:sldId id="256" r:id="rId2"/>
    <p:sldId id="260" r:id="rId3"/>
    <p:sldId id="299" r:id="rId4"/>
    <p:sldId id="267" r:id="rId5"/>
    <p:sldId id="266" r:id="rId6"/>
    <p:sldId id="270" r:id="rId7"/>
    <p:sldId id="275" r:id="rId8"/>
    <p:sldId id="304" r:id="rId9"/>
    <p:sldId id="302" r:id="rId10"/>
    <p:sldId id="273" r:id="rId11"/>
    <p:sldId id="277" r:id="rId12"/>
    <p:sldId id="278" r:id="rId13"/>
    <p:sldId id="280" r:id="rId14"/>
    <p:sldId id="305" r:id="rId15"/>
    <p:sldId id="355" r:id="rId16"/>
    <p:sldId id="265" r:id="rId17"/>
    <p:sldId id="308" r:id="rId18"/>
    <p:sldId id="309" r:id="rId19"/>
    <p:sldId id="310" r:id="rId20"/>
    <p:sldId id="324" r:id="rId21"/>
    <p:sldId id="334" r:id="rId22"/>
    <p:sldId id="335" r:id="rId23"/>
    <p:sldId id="336" r:id="rId24"/>
    <p:sldId id="338" r:id="rId25"/>
    <p:sldId id="264" r:id="rId26"/>
    <p:sldId id="287" r:id="rId27"/>
    <p:sldId id="340" r:id="rId28"/>
    <p:sldId id="341" r:id="rId29"/>
    <p:sldId id="288" r:id="rId30"/>
    <p:sldId id="289" r:id="rId31"/>
    <p:sldId id="263" r:id="rId32"/>
    <p:sldId id="290" r:id="rId33"/>
    <p:sldId id="292" r:id="rId34"/>
    <p:sldId id="293" r:id="rId35"/>
    <p:sldId id="343" r:id="rId36"/>
    <p:sldId id="344" r:id="rId37"/>
    <p:sldId id="347" r:id="rId38"/>
    <p:sldId id="348" r:id="rId39"/>
    <p:sldId id="350" r:id="rId40"/>
    <p:sldId id="349" r:id="rId41"/>
    <p:sldId id="281" r:id="rId42"/>
    <p:sldId id="351" r:id="rId43"/>
    <p:sldId id="352" r:id="rId44"/>
    <p:sldId id="353" r:id="rId45"/>
    <p:sldId id="354" r:id="rId46"/>
    <p:sldId id="259"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77797" autoAdjust="0"/>
  </p:normalViewPr>
  <p:slideViewPr>
    <p:cSldViewPr>
      <p:cViewPr>
        <p:scale>
          <a:sx n="75" d="100"/>
          <a:sy n="75" d="100"/>
        </p:scale>
        <p:origin x="-1856" y="-2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2"/>
            <c:invertIfNegative val="0"/>
            <c:bubble3D val="0"/>
            <c:spPr>
              <a:solidFill>
                <a:srgbClr val="7030A0"/>
              </a:solidFill>
            </c:spPr>
          </c:dPt>
          <c:dPt>
            <c:idx val="3"/>
            <c:invertIfNegative val="0"/>
            <c:bubble3D val="0"/>
            <c:spPr>
              <a:solidFill>
                <a:srgbClr val="FF0000"/>
              </a:solidFill>
            </c:spPr>
          </c:dPt>
          <c:dLbls>
            <c:dLbl>
              <c:idx val="0"/>
              <c:spPr/>
              <c:txPr>
                <a:bodyPr/>
                <a:lstStyle/>
                <a:p>
                  <a:pPr>
                    <a:defRPr sz="3200">
                      <a:solidFill>
                        <a:srgbClr val="00B0F0"/>
                      </a:solidFill>
                    </a:defRPr>
                  </a:pPr>
                  <a:endParaRPr lang="en-US"/>
                </a:p>
              </c:txPr>
              <c:showLegendKey val="0"/>
              <c:showVal val="1"/>
              <c:showCatName val="0"/>
              <c:showSerName val="0"/>
              <c:showPercent val="0"/>
              <c:showBubbleSize val="0"/>
            </c:dLbl>
            <c:dLbl>
              <c:idx val="1"/>
              <c:tx>
                <c:rich>
                  <a:bodyPr/>
                  <a:lstStyle/>
                  <a:p>
                    <a:r>
                      <a:rPr lang="en-US" altLang="en-US" dirty="0">
                        <a:solidFill>
                          <a:srgbClr val="00B0F0"/>
                        </a:solidFill>
                      </a:rPr>
                      <a:t>0.597</a:t>
                    </a:r>
                  </a:p>
                </c:rich>
              </c:tx>
              <c:showLegendKey val="0"/>
              <c:showVal val="1"/>
              <c:showCatName val="0"/>
              <c:showSerName val="0"/>
              <c:showPercent val="0"/>
              <c:showBubbleSize val="0"/>
            </c:dLbl>
            <c:dLbl>
              <c:idx val="2"/>
              <c:tx>
                <c:rich>
                  <a:bodyPr/>
                  <a:lstStyle/>
                  <a:p>
                    <a:r>
                      <a:rPr lang="en-US" altLang="en-US" b="1" dirty="0">
                        <a:solidFill>
                          <a:srgbClr val="7030A0"/>
                        </a:solidFill>
                      </a:rPr>
                      <a:t>0.751</a:t>
                    </a:r>
                  </a:p>
                </c:rich>
              </c:tx>
              <c:showLegendKey val="0"/>
              <c:showVal val="1"/>
              <c:showCatName val="0"/>
              <c:showSerName val="0"/>
              <c:showPercent val="0"/>
              <c:showBubbleSize val="0"/>
            </c:dLbl>
            <c:dLbl>
              <c:idx val="3"/>
              <c:tx>
                <c:rich>
                  <a:bodyPr/>
                  <a:lstStyle/>
                  <a:p>
                    <a:r>
                      <a:rPr lang="en-US" altLang="en-US" b="1" dirty="0">
                        <a:solidFill>
                          <a:srgbClr val="FF0000"/>
                        </a:solidFill>
                      </a:rPr>
                      <a:t>0.813</a:t>
                    </a:r>
                  </a:p>
                </c:rich>
              </c:tx>
              <c:showLegendKey val="0"/>
              <c:showVal val="1"/>
              <c:showCatName val="0"/>
              <c:showSerName val="0"/>
              <c:showPercent val="0"/>
              <c:showBubbleSize val="0"/>
            </c:dLbl>
            <c:txPr>
              <a:bodyPr/>
              <a:lstStyle/>
              <a:p>
                <a:pPr>
                  <a:defRPr sz="3200"/>
                </a:pPr>
                <a:endParaRPr lang="en-US"/>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0.412</c:v>
                </c:pt>
                <c:pt idx="1">
                  <c:v>0.597</c:v>
                </c:pt>
                <c:pt idx="2">
                  <c:v>0.751</c:v>
                </c:pt>
                <c:pt idx="3">
                  <c:v>0.813</c:v>
                </c:pt>
              </c:numCache>
            </c:numRef>
          </c:val>
        </c:ser>
        <c:dLbls>
          <c:showLegendKey val="0"/>
          <c:showVal val="0"/>
          <c:showCatName val="0"/>
          <c:showSerName val="0"/>
          <c:showPercent val="0"/>
          <c:showBubbleSize val="0"/>
        </c:dLbls>
        <c:gapWidth val="150"/>
        <c:axId val="-2139181976"/>
        <c:axId val="-2139194552"/>
      </c:barChart>
      <c:catAx>
        <c:axId val="-2139181976"/>
        <c:scaling>
          <c:orientation val="minMax"/>
        </c:scaling>
        <c:delete val="1"/>
        <c:axPos val="l"/>
        <c:majorTickMark val="out"/>
        <c:minorTickMark val="none"/>
        <c:tickLblPos val="nextTo"/>
        <c:crossAx val="-2139194552"/>
        <c:crosses val="autoZero"/>
        <c:auto val="1"/>
        <c:lblAlgn val="ctr"/>
        <c:lblOffset val="100"/>
        <c:noMultiLvlLbl val="0"/>
      </c:catAx>
      <c:valAx>
        <c:axId val="-2139194552"/>
        <c:scaling>
          <c:orientation val="minMax"/>
        </c:scaling>
        <c:delete val="0"/>
        <c:axPos val="b"/>
        <c:majorGridlines/>
        <c:numFmt formatCode="General" sourceLinked="1"/>
        <c:majorTickMark val="out"/>
        <c:minorTickMark val="none"/>
        <c:tickLblPos val="nextTo"/>
        <c:crossAx val="-213918197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列1</c:v>
                </c:pt>
              </c:strCache>
            </c:strRef>
          </c:tx>
          <c:spPr>
            <a:solidFill>
              <a:srgbClr val="00B0F0"/>
            </a:solidFill>
          </c:spPr>
          <c:invertIfNegative val="0"/>
          <c:dPt>
            <c:idx val="0"/>
            <c:invertIfNegative val="0"/>
            <c:bubble3D val="0"/>
            <c:spPr>
              <a:solidFill>
                <a:srgbClr val="0070C0"/>
              </a:solidFill>
            </c:spPr>
          </c:dPt>
          <c:dPt>
            <c:idx val="1"/>
            <c:invertIfNegative val="0"/>
            <c:bubble3D val="0"/>
            <c:spPr>
              <a:solidFill>
                <a:srgbClr val="0070C0"/>
              </a:solidFill>
            </c:spPr>
          </c:dPt>
          <c:dPt>
            <c:idx val="2"/>
            <c:invertIfNegative val="0"/>
            <c:bubble3D val="0"/>
            <c:spPr>
              <a:solidFill>
                <a:srgbClr val="7030A0"/>
              </a:solidFill>
            </c:spPr>
          </c:dPt>
          <c:dPt>
            <c:idx val="3"/>
            <c:invertIfNegative val="0"/>
            <c:bubble3D val="0"/>
            <c:spPr>
              <a:solidFill>
                <a:srgbClr val="FF0000"/>
              </a:solidFill>
            </c:spPr>
          </c:dPt>
          <c:dLbls>
            <c:dLbl>
              <c:idx val="0"/>
              <c:tx>
                <c:rich>
                  <a:bodyPr/>
                  <a:lstStyle/>
                  <a:p>
                    <a:r>
                      <a:rPr lang="en-US" altLang="en-US">
                        <a:solidFill>
                          <a:srgbClr val="0070C0"/>
                        </a:solidFill>
                      </a:rPr>
                      <a:t>0.377</a:t>
                    </a:r>
                  </a:p>
                </c:rich>
              </c:tx>
              <c:showLegendKey val="0"/>
              <c:showVal val="1"/>
              <c:showCatName val="0"/>
              <c:showSerName val="0"/>
              <c:showPercent val="0"/>
              <c:showBubbleSize val="0"/>
            </c:dLbl>
            <c:dLbl>
              <c:idx val="1"/>
              <c:spPr/>
              <c:txPr>
                <a:bodyPr/>
                <a:lstStyle/>
                <a:p>
                  <a:pPr>
                    <a:defRPr sz="3200">
                      <a:solidFill>
                        <a:srgbClr val="0070C0"/>
                      </a:solidFill>
                      <a:latin typeface="+mn-lt"/>
                    </a:defRPr>
                  </a:pPr>
                  <a:endParaRPr lang="en-US"/>
                </a:p>
              </c:txPr>
              <c:showLegendKey val="0"/>
              <c:showVal val="1"/>
              <c:showCatName val="0"/>
              <c:showSerName val="0"/>
              <c:showPercent val="0"/>
              <c:showBubbleSize val="0"/>
            </c:dLbl>
            <c:dLbl>
              <c:idx val="2"/>
              <c:spPr/>
              <c:txPr>
                <a:bodyPr/>
                <a:lstStyle/>
                <a:p>
                  <a:pPr>
                    <a:defRPr sz="3200" b="1">
                      <a:solidFill>
                        <a:srgbClr val="7030A0"/>
                      </a:solidFill>
                      <a:latin typeface="+mn-lt"/>
                    </a:defRPr>
                  </a:pPr>
                  <a:endParaRPr lang="en-US"/>
                </a:p>
              </c:txPr>
              <c:showLegendKey val="0"/>
              <c:showVal val="1"/>
              <c:showCatName val="0"/>
              <c:showSerName val="0"/>
              <c:showPercent val="0"/>
              <c:showBubbleSize val="0"/>
            </c:dLbl>
            <c:dLbl>
              <c:idx val="3"/>
              <c:spPr/>
              <c:txPr>
                <a:bodyPr/>
                <a:lstStyle/>
                <a:p>
                  <a:pPr>
                    <a:defRPr sz="3200" b="1">
                      <a:solidFill>
                        <a:srgbClr val="FF0000"/>
                      </a:solidFill>
                      <a:latin typeface="+mn-lt"/>
                    </a:defRPr>
                  </a:pPr>
                  <a:endParaRPr lang="en-US"/>
                </a:p>
              </c:txPr>
              <c:showLegendKey val="0"/>
              <c:showVal val="1"/>
              <c:showCatName val="0"/>
              <c:showSerName val="0"/>
              <c:showPercent val="0"/>
              <c:showBubbleSize val="0"/>
            </c:dLbl>
            <c:txPr>
              <a:bodyPr/>
              <a:lstStyle/>
              <a:p>
                <a:pPr>
                  <a:defRPr sz="3200">
                    <a:latin typeface="+mn-lt"/>
                  </a:defRPr>
                </a:pPr>
                <a:endParaRPr lang="en-US"/>
              </a:p>
            </c:txPr>
            <c:showLegendKey val="0"/>
            <c:showVal val="1"/>
            <c:showCatName val="0"/>
            <c:showSerName val="0"/>
            <c:showPercent val="0"/>
            <c:showBubbleSize val="0"/>
            <c:showLeaderLines val="0"/>
          </c:dLbls>
          <c:cat>
            <c:strRef>
              <c:f>Sheet1!$A$2:$A$5</c:f>
              <c:strCache>
                <c:ptCount val="4"/>
                <c:pt idx="0">
                  <c:v>OutRank</c:v>
                </c:pt>
                <c:pt idx="1">
                  <c:v>SPOT</c:v>
                </c:pt>
                <c:pt idx="2">
                  <c:v>CatchSync</c:v>
                </c:pt>
                <c:pt idx="3">
                  <c:v>CatchSync+SPOT</c:v>
                </c:pt>
              </c:strCache>
            </c:strRef>
          </c:cat>
          <c:val>
            <c:numRef>
              <c:f>Sheet1!$B$2:$B$5</c:f>
              <c:numCache>
                <c:formatCode>General</c:formatCode>
                <c:ptCount val="4"/>
                <c:pt idx="0">
                  <c:v>0.377</c:v>
                </c:pt>
                <c:pt idx="1">
                  <c:v>0.653</c:v>
                </c:pt>
                <c:pt idx="2">
                  <c:v>0.694</c:v>
                </c:pt>
                <c:pt idx="3">
                  <c:v>0.785</c:v>
                </c:pt>
              </c:numCache>
            </c:numRef>
          </c:val>
        </c:ser>
        <c:dLbls>
          <c:showLegendKey val="0"/>
          <c:showVal val="0"/>
          <c:showCatName val="0"/>
          <c:showSerName val="0"/>
          <c:showPercent val="0"/>
          <c:showBubbleSize val="0"/>
        </c:dLbls>
        <c:gapWidth val="150"/>
        <c:axId val="-2120949240"/>
        <c:axId val="-2120888568"/>
      </c:barChart>
      <c:catAx>
        <c:axId val="-2120949240"/>
        <c:scaling>
          <c:orientation val="minMax"/>
        </c:scaling>
        <c:delete val="1"/>
        <c:axPos val="l"/>
        <c:majorTickMark val="out"/>
        <c:minorTickMark val="none"/>
        <c:tickLblPos val="nextTo"/>
        <c:crossAx val="-2120888568"/>
        <c:crosses val="autoZero"/>
        <c:auto val="1"/>
        <c:lblAlgn val="ctr"/>
        <c:lblOffset val="100"/>
        <c:noMultiLvlLbl val="0"/>
      </c:catAx>
      <c:valAx>
        <c:axId val="-2120888568"/>
        <c:scaling>
          <c:orientation val="minMax"/>
        </c:scaling>
        <c:delete val="0"/>
        <c:axPos val="b"/>
        <c:majorGridlines/>
        <c:numFmt formatCode="General" sourceLinked="1"/>
        <c:majorTickMark val="out"/>
        <c:minorTickMark val="none"/>
        <c:tickLblPos val="nextTo"/>
        <c:crossAx val="-2120949240"/>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0FC5C-A4CB-4B7E-9814-F0CC25473B7C}" type="datetimeFigureOut">
              <a:rPr lang="en-US" smtClean="0"/>
              <a:t>9/2/14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A96731-B3E5-4462-A5DD-EFA562CE11DC}" type="slidenum">
              <a:rPr lang="en-US" smtClean="0"/>
              <a:t>‹#›</a:t>
            </a:fld>
            <a:endParaRPr lang="en-US"/>
          </a:p>
        </p:txBody>
      </p:sp>
    </p:spTree>
    <p:extLst>
      <p:ext uri="{BB962C8B-B14F-4D97-AF65-F5344CB8AC3E}">
        <p14:creationId xmlns:p14="http://schemas.microsoft.com/office/powerpoint/2010/main" val="489385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a:t>
            </a:r>
            <a:r>
              <a:rPr lang="en-US" altLang="zh-CN" dirty="0" smtClean="0"/>
              <a:t>,</a:t>
            </a:r>
            <a:r>
              <a:rPr lang="zh-CN" altLang="en-US" dirty="0" smtClean="0"/>
              <a:t> </a:t>
            </a:r>
            <a:r>
              <a:rPr lang="en-US" altLang="zh-CN" dirty="0" smtClean="0"/>
              <a:t>I</a:t>
            </a:r>
            <a:r>
              <a:rPr lang="zh-CN" altLang="en-US" dirty="0" smtClean="0"/>
              <a:t> </a:t>
            </a:r>
            <a:r>
              <a:rPr lang="en-US" altLang="zh-CN" dirty="0" smtClean="0"/>
              <a:t>am</a:t>
            </a:r>
            <a:r>
              <a:rPr lang="zh-CN" altLang="en-US" dirty="0" smtClean="0"/>
              <a:t> </a:t>
            </a:r>
            <a:r>
              <a:rPr lang="en-US" baseline="0" dirty="0" smtClean="0"/>
              <a:t>Meng from Tsinghua. Our work is about fraud detection</a:t>
            </a:r>
            <a:r>
              <a:rPr lang="en-US" altLang="zh-CN" baseline="0" dirty="0" smtClean="0"/>
              <a:t>.</a:t>
            </a:r>
            <a:r>
              <a:rPr lang="zh-CN" altLang="en-US" baseline="0" dirty="0" smtClean="0"/>
              <a:t> </a:t>
            </a:r>
            <a:r>
              <a:rPr lang="en-US" altLang="zh-CN" baseline="0" dirty="0" smtClean="0"/>
              <a:t>It’s</a:t>
            </a:r>
            <a:r>
              <a:rPr lang="zh-CN" altLang="en-US" baseline="0" dirty="0" smtClean="0"/>
              <a:t> </a:t>
            </a:r>
            <a:r>
              <a:rPr lang="en-US" altLang="zh-CN" baseline="0" dirty="0" smtClean="0"/>
              <a:t>not</a:t>
            </a:r>
            <a:r>
              <a:rPr lang="zh-CN" altLang="en-US" baseline="0" dirty="0" smtClean="0"/>
              <a:t> </a:t>
            </a:r>
            <a:r>
              <a:rPr lang="en-US" altLang="zh-CN" baseline="0" dirty="0" smtClean="0"/>
              <a:t>about</a:t>
            </a:r>
            <a:r>
              <a:rPr lang="zh-CN" altLang="en-US" baseline="0" dirty="0" smtClean="0"/>
              <a:t> </a:t>
            </a:r>
            <a:r>
              <a:rPr lang="en-US" altLang="zh-CN" baseline="0" dirty="0" smtClean="0"/>
              <a:t>differential</a:t>
            </a:r>
            <a:r>
              <a:rPr lang="zh-CN" altLang="en-US" baseline="0" dirty="0" smtClean="0"/>
              <a:t> </a:t>
            </a:r>
            <a:r>
              <a:rPr lang="en-US" altLang="zh-CN" baseline="0" dirty="0" smtClean="0"/>
              <a:t>privacy</a:t>
            </a:r>
            <a:r>
              <a:rPr lang="zh-CN" altLang="en-US" baseline="0" dirty="0" smtClean="0"/>
              <a:t>, </a:t>
            </a:r>
            <a:r>
              <a:rPr lang="en-US" altLang="zh-CN" baseline="0" dirty="0" smtClean="0"/>
              <a:t>but</a:t>
            </a:r>
            <a:r>
              <a:rPr lang="zh-CN" altLang="en-US" baseline="0" dirty="0" smtClean="0"/>
              <a:t> </a:t>
            </a:r>
            <a:r>
              <a:rPr lang="en-US" altLang="zh-CN" baseline="0" dirty="0" smtClean="0"/>
              <a:t>thanks</a:t>
            </a:r>
            <a:r>
              <a:rPr lang="zh-CN" altLang="en-US" baseline="0" dirty="0" smtClean="0"/>
              <a:t> </a:t>
            </a:r>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talks.</a:t>
            </a:r>
            <a:r>
              <a:rPr lang="zh-CN" altLang="en-US" baseline="0" dirty="0" smtClean="0"/>
              <a:t> </a:t>
            </a:r>
            <a:r>
              <a:rPr lang="en-US" altLang="zh-CN" baseline="0" dirty="0" smtClean="0"/>
              <a:t>I</a:t>
            </a:r>
            <a:r>
              <a:rPr lang="zh-CN" altLang="en-US" baseline="0" dirty="0" smtClean="0"/>
              <a:t> </a:t>
            </a:r>
            <a:r>
              <a:rPr lang="en-US" altLang="zh-CN" baseline="0" dirty="0" smtClean="0"/>
              <a:t>learned</a:t>
            </a:r>
            <a:r>
              <a:rPr lang="zh-CN" altLang="en-US" baseline="0" dirty="0" smtClean="0"/>
              <a:t> </a:t>
            </a:r>
            <a:r>
              <a:rPr lang="en-US" altLang="zh-CN" baseline="0" dirty="0" smtClean="0"/>
              <a:t>a</a:t>
            </a:r>
            <a:r>
              <a:rPr lang="zh-CN" altLang="en-US" baseline="0" dirty="0" smtClean="0"/>
              <a:t> </a:t>
            </a:r>
            <a:r>
              <a:rPr lang="en-US" altLang="zh-CN" baseline="0" dirty="0" smtClean="0"/>
              <a:t>lot.</a:t>
            </a:r>
            <a:r>
              <a:rPr lang="zh-CN" altLang="en-US" baseline="0" dirty="0" smtClean="0"/>
              <a:t> </a:t>
            </a:r>
            <a:r>
              <a:rPr lang="en-US" altLang="zh-CN" baseline="0" dirty="0" smtClean="0"/>
              <a:t>Here</a:t>
            </a:r>
            <a:r>
              <a:rPr lang="zh-CN" altLang="en-US" baseline="0" dirty="0" smtClean="0"/>
              <a:t> </a:t>
            </a:r>
            <a:r>
              <a:rPr lang="en-US" altLang="zh-CN" baseline="0" dirty="0" smtClean="0"/>
              <a:t>our</a:t>
            </a:r>
            <a:r>
              <a:rPr lang="zh-CN" altLang="en-US" baseline="0" dirty="0" smtClean="0"/>
              <a:t> </a:t>
            </a:r>
            <a:r>
              <a:rPr lang="en-US" altLang="zh-CN" baseline="0" dirty="0" smtClean="0"/>
              <a:t>paper</a:t>
            </a:r>
            <a:r>
              <a:rPr lang="en-US" baseline="0" dirty="0" smtClean="0"/>
              <a:t> is </a:t>
            </a:r>
            <a:r>
              <a:rPr lang="en-US" baseline="0" dirty="0" err="1" smtClean="0"/>
              <a:t>CatchSync</a:t>
            </a:r>
            <a:r>
              <a:rPr lang="en-US" baseline="0" dirty="0" smtClean="0"/>
              <a:t>: Catching</a:t>
            </a:r>
            <a:r>
              <a:rPr lang="zh-CN" altLang="en-US" baseline="0" dirty="0" smtClean="0"/>
              <a:t> </a:t>
            </a:r>
            <a:r>
              <a:rPr lang="en-US" baseline="0" dirty="0" smtClean="0"/>
              <a:t>Synchronized Behavior in Large Directed Graphs. This is a joint work with </a:t>
            </a:r>
            <a:r>
              <a:rPr lang="en-US" baseline="0" dirty="0" err="1" smtClean="0"/>
              <a:t>Peng</a:t>
            </a:r>
            <a:r>
              <a:rPr lang="zh-CN" altLang="en-US" baseline="0" dirty="0" smtClean="0"/>
              <a:t> </a:t>
            </a:r>
            <a:r>
              <a:rPr lang="en-US" baseline="0" dirty="0" smtClean="0"/>
              <a:t>and </a:t>
            </a:r>
            <a:r>
              <a:rPr lang="en-US" baseline="0" dirty="0" err="1" smtClean="0"/>
              <a:t>Shiqiang</a:t>
            </a:r>
            <a:r>
              <a:rPr lang="en-US" baseline="0" dirty="0" smtClean="0"/>
              <a:t> from Tsinghua,</a:t>
            </a:r>
            <a:r>
              <a:rPr lang="zh-CN" altLang="en-US" baseline="0" dirty="0" smtClean="0"/>
              <a:t> </a:t>
            </a:r>
            <a:r>
              <a:rPr lang="en-US" baseline="0" dirty="0" smtClean="0"/>
              <a:t>Alex and Christos </a:t>
            </a:r>
            <a:r>
              <a:rPr lang="en-US" altLang="zh-CN" baseline="0" dirty="0" smtClean="0"/>
              <a:t>from</a:t>
            </a:r>
            <a:r>
              <a:rPr lang="zh-CN" altLang="en-US" baseline="0" dirty="0" smtClean="0"/>
              <a:t> </a:t>
            </a:r>
            <a:r>
              <a:rPr lang="en-US" altLang="zh-CN" baseline="0" dirty="0" smtClean="0"/>
              <a:t>CMU.</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a:t>
            </a:fld>
            <a:endParaRPr lang="en-US"/>
          </a:p>
        </p:txBody>
      </p:sp>
    </p:spTree>
    <p:extLst>
      <p:ext uri="{BB962C8B-B14F-4D97-AF65-F5344CB8AC3E}">
        <p14:creationId xmlns:p14="http://schemas.microsoft.com/office/powerpoint/2010/main" val="3767918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traditional</a:t>
            </a:r>
            <a:r>
              <a:rPr lang="en-US" baseline="0" dirty="0" smtClean="0"/>
              <a:t> fraud detection methods collect</a:t>
            </a:r>
            <a:r>
              <a:rPr lang="zh-CN" altLang="en-US" baseline="0" dirty="0" smtClean="0"/>
              <a:t> </a:t>
            </a:r>
            <a:r>
              <a:rPr lang="en-US" baseline="0" dirty="0" smtClean="0"/>
              <a:t>a number of features of account and use supervised or semi-supervised algorithm to classify the account. For example, if a user has lots of </a:t>
            </a:r>
            <a:r>
              <a:rPr lang="en-US" baseline="0" dirty="0" err="1" smtClean="0"/>
              <a:t>followees</a:t>
            </a:r>
            <a:r>
              <a:rPr lang="en-US" baseline="0" dirty="0" smtClean="0"/>
              <a:t>, which means the out-degree is big, it has a high probability to be a fraudster. Other clues can be a small number of followers because</a:t>
            </a:r>
            <a:r>
              <a:rPr lang="zh-CN" altLang="en-US" baseline="0" dirty="0" smtClean="0"/>
              <a:t> </a:t>
            </a:r>
            <a:r>
              <a:rPr lang="en-US" altLang="zh-CN" baseline="0" dirty="0" smtClean="0"/>
              <a:t>fraudsters</a:t>
            </a:r>
            <a:r>
              <a:rPr lang="zh-CN" altLang="en-US" baseline="0" dirty="0" smtClean="0"/>
              <a:t> </a:t>
            </a:r>
            <a:r>
              <a:rPr lang="en-US" altLang="zh-CN" baseline="0" dirty="0" smtClean="0"/>
              <a:t>are</a:t>
            </a:r>
            <a:r>
              <a:rPr lang="zh-CN" altLang="en-US" baseline="0" dirty="0" smtClean="0"/>
              <a:t> </a:t>
            </a:r>
            <a:r>
              <a:rPr lang="en-US" altLang="zh-CN" baseline="0" dirty="0" smtClean="0"/>
              <a:t>usually</a:t>
            </a:r>
            <a:r>
              <a:rPr lang="zh-CN" altLang="en-US" baseline="0" dirty="0" smtClean="0"/>
              <a:t> </a:t>
            </a:r>
            <a:r>
              <a:rPr lang="en-US" altLang="zh-CN" baseline="0" dirty="0" smtClean="0"/>
              <a:t>not</a:t>
            </a:r>
            <a:r>
              <a:rPr lang="zh-CN" altLang="en-US" baseline="0" dirty="0" smtClean="0"/>
              <a:t> </a:t>
            </a:r>
            <a:r>
              <a:rPr lang="en-US" altLang="zh-CN" baseline="0" dirty="0" smtClean="0"/>
              <a:t>attractive</a:t>
            </a:r>
            <a:r>
              <a:rPr lang="en-US" baseline="0" dirty="0" smtClean="0"/>
              <a:t>. Also, if a user posts lots of tweets, lots of </a:t>
            </a:r>
            <a:r>
              <a:rPr lang="en-US" baseline="0" dirty="0" err="1" smtClean="0"/>
              <a:t>url</a:t>
            </a:r>
            <a:r>
              <a:rPr lang="en-US" baseline="0" dirty="0" smtClean="0"/>
              <a:t> links or lots of hashtags </a:t>
            </a:r>
            <a:r>
              <a:rPr lang="en-US" altLang="zh-CN" baseline="0" dirty="0" smtClean="0"/>
              <a:t>in his tweets, he is probably a fraudster.</a:t>
            </a:r>
            <a:r>
              <a:rPr lang="zh-CN" altLang="en-US" baseline="0" dirty="0" smtClean="0"/>
              <a:t> </a:t>
            </a:r>
            <a:r>
              <a:rPr lang="en-US" altLang="zh-CN" baseline="0" dirty="0" smtClean="0"/>
              <a:t>However,</a:t>
            </a:r>
            <a:r>
              <a:rPr lang="zh-CN" altLang="en-US" baseline="0" dirty="0" smtClean="0"/>
              <a:t> </a:t>
            </a:r>
            <a:r>
              <a:rPr lang="en-US" altLang="zh-CN" baseline="0" dirty="0" smtClean="0"/>
              <a:t>in</a:t>
            </a:r>
            <a:r>
              <a:rPr lang="zh-CN" altLang="en-US" baseline="0" dirty="0" smtClean="0"/>
              <a:t> </a:t>
            </a:r>
            <a:r>
              <a:rPr lang="en-US" altLang="zh-CN" baseline="0" dirty="0" smtClean="0"/>
              <a:t>fact,</a:t>
            </a:r>
            <a:r>
              <a:rPr lang="zh-CN" altLang="en-US" baseline="0" dirty="0" smtClean="0"/>
              <a:t> </a:t>
            </a:r>
            <a:r>
              <a:rPr lang="en-US" altLang="zh-CN" baseline="0" dirty="0" smtClean="0"/>
              <a:t>the</a:t>
            </a:r>
            <a:r>
              <a:rPr lang="zh-CN" altLang="en-US" baseline="0" dirty="0" smtClean="0"/>
              <a:t> </a:t>
            </a:r>
            <a:r>
              <a:rPr lang="en-US" altLang="zh-CN" baseline="0" dirty="0" smtClean="0"/>
              <a:t>web</a:t>
            </a:r>
            <a:r>
              <a:rPr lang="zh-CN" altLang="en-US" baseline="0" dirty="0" smtClean="0"/>
              <a:t> </a:t>
            </a:r>
            <a:r>
              <a:rPr lang="en-US" altLang="zh-CN" baseline="0" dirty="0" smtClean="0"/>
              <a:t>is</a:t>
            </a:r>
            <a:r>
              <a:rPr lang="zh-CN" altLang="en-US" baseline="0" dirty="0" smtClean="0"/>
              <a:t> </a:t>
            </a:r>
            <a:r>
              <a:rPr lang="en-US" altLang="zh-CN" baseline="0" dirty="0" smtClean="0"/>
              <a:t>more</a:t>
            </a:r>
            <a:r>
              <a:rPr lang="zh-CN" altLang="en-US" baseline="0" dirty="0" smtClean="0"/>
              <a:t> </a:t>
            </a:r>
            <a:r>
              <a:rPr lang="en-US" altLang="zh-CN" baseline="0" dirty="0" smtClean="0"/>
              <a:t>complex.</a:t>
            </a:r>
            <a:r>
              <a:rPr lang="zh-CN" altLang="en-US" baseline="0" dirty="0" smtClean="0"/>
              <a:t> </a:t>
            </a:r>
            <a:r>
              <a:rPr lang="en-US" altLang="zh-CN" baseline="0" dirty="0" smtClean="0"/>
              <a:t>Let’s see some examples.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10</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a:t>
            </a:r>
            <a:r>
              <a:rPr lang="zh-CN" altLang="en-US" baseline="0" dirty="0" smtClean="0"/>
              <a:t> </a:t>
            </a:r>
            <a:r>
              <a:rPr lang="en-US" baseline="0" dirty="0" smtClean="0"/>
              <a:t>fake accounts are usually smart. See here is one from a group that were bought by a researcher with 5 dollars. He shows the fake accounts in his personal website for some study. It has lots of profile information with nice photo and nice self-introduction. It has only 17 tweets. There is no </a:t>
            </a:r>
            <a:r>
              <a:rPr lang="en-US" baseline="0" dirty="0" err="1" smtClean="0"/>
              <a:t>url</a:t>
            </a:r>
            <a:r>
              <a:rPr lang="en-US" baseline="0" dirty="0" smtClean="0"/>
              <a:t> and hashtag in the 17 tweets. With the content , it’s hard to say this account must be</a:t>
            </a:r>
            <a:r>
              <a:rPr lang="zh-CN" altLang="en-US" baseline="0" dirty="0" smtClean="0"/>
              <a:t> </a:t>
            </a:r>
            <a:r>
              <a:rPr lang="en-US" altLang="zh-CN" baseline="0" dirty="0" smtClean="0"/>
              <a:t>a</a:t>
            </a:r>
            <a:r>
              <a:rPr lang="zh-CN" altLang="en-US" baseline="0" dirty="0" smtClean="0"/>
              <a:t> </a:t>
            </a:r>
            <a:r>
              <a:rPr lang="en-US" altLang="zh-CN" baseline="0" dirty="0" smtClean="0"/>
              <a:t>fraudster</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11</a:t>
            </a:fld>
            <a:endParaRPr lang="en-US"/>
          </a:p>
        </p:txBody>
      </p:sp>
    </p:spTree>
    <p:extLst>
      <p:ext uri="{BB962C8B-B14F-4D97-AF65-F5344CB8AC3E}">
        <p14:creationId xmlns:p14="http://schemas.microsoft.com/office/powerpoint/2010/main" val="59900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another example. The name is very suspicious. It’s exactly a fraudster. It follows lots of Internet Marketers and shopping sites. But it looks popular. It has 344 followers. This big value of in-degree will make the classifier confused.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12</a:t>
            </a:fld>
            <a:endParaRPr lang="en-US"/>
          </a:p>
        </p:txBody>
      </p:sp>
    </p:spTree>
    <p:extLst>
      <p:ext uri="{BB962C8B-B14F-4D97-AF65-F5344CB8AC3E}">
        <p14:creationId xmlns:p14="http://schemas.microsoft.com/office/powerpoint/2010/main" val="1266913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fraudsters do not have to show big out-degree. </a:t>
            </a:r>
            <a:r>
              <a:rPr lang="en-US" baseline="0" dirty="0" smtClean="0"/>
              <a:t>Here is an example. His name is Buy_AB22. It has only 20 </a:t>
            </a:r>
            <a:r>
              <a:rPr lang="en-US" baseline="0" dirty="0" err="1" smtClean="0"/>
              <a:t>followees</a:t>
            </a:r>
            <a:r>
              <a:rPr lang="en-US" baseline="0" dirty="0" smtClean="0"/>
              <a:t> and zero tweet.</a:t>
            </a:r>
            <a:r>
              <a:rPr lang="zh-CN" altLang="en-US" baseline="0" dirty="0" smtClean="0"/>
              <a:t> </a:t>
            </a:r>
            <a:r>
              <a:rPr lang="en-US" altLang="zh-CN" baseline="0" dirty="0" smtClean="0"/>
              <a:t>Lots of his </a:t>
            </a:r>
            <a:r>
              <a:rPr lang="en-US" altLang="zh-CN" baseline="0" dirty="0" err="1" smtClean="0"/>
              <a:t>followees</a:t>
            </a:r>
            <a:r>
              <a:rPr lang="zh-CN" altLang="en-US" baseline="0" dirty="0" smtClean="0"/>
              <a:t> </a:t>
            </a:r>
            <a:r>
              <a:rPr lang="en-US" altLang="zh-CN" baseline="0" dirty="0" smtClean="0"/>
              <a:t>are</a:t>
            </a:r>
            <a:r>
              <a:rPr lang="zh-CN" altLang="en-US" baseline="0" dirty="0" smtClean="0"/>
              <a:t> </a:t>
            </a:r>
            <a:r>
              <a:rPr lang="en-US" altLang="zh-CN" baseline="0" dirty="0" smtClean="0"/>
              <a:t>Internet</a:t>
            </a:r>
            <a:r>
              <a:rPr lang="zh-CN" altLang="en-US" baseline="0" dirty="0" smtClean="0"/>
              <a:t> </a:t>
            </a:r>
            <a:r>
              <a:rPr lang="en-US" altLang="zh-CN" baseline="0" dirty="0" smtClean="0"/>
              <a:t>marketers.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13</a:t>
            </a:fld>
            <a:endParaRPr lang="en-US"/>
          </a:p>
        </p:txBody>
      </p:sp>
    </p:spTree>
    <p:extLst>
      <p:ext uri="{BB962C8B-B14F-4D97-AF65-F5344CB8AC3E}">
        <p14:creationId xmlns:p14="http://schemas.microsoft.com/office/powerpoint/2010/main" val="203036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If the content</a:t>
            </a:r>
            <a:r>
              <a:rPr lang="zh-CN" altLang="en-US" baseline="0" dirty="0" smtClean="0"/>
              <a:t> </a:t>
            </a:r>
            <a:r>
              <a:rPr lang="en-US" altLang="zh-CN" baseline="0" dirty="0" smtClean="0"/>
              <a:t>is</a:t>
            </a:r>
            <a:r>
              <a:rPr lang="zh-CN" altLang="en-US" baseline="0" dirty="0" smtClean="0"/>
              <a:t> </a:t>
            </a:r>
            <a:r>
              <a:rPr lang="en-US" altLang="zh-CN" baseline="0" dirty="0" smtClean="0"/>
              <a:t>not</a:t>
            </a:r>
            <a:r>
              <a:rPr lang="zh-CN" altLang="en-US" baseline="0" dirty="0" smtClean="0"/>
              <a:t> </a:t>
            </a:r>
            <a:r>
              <a:rPr lang="en-US" altLang="zh-CN" baseline="0" dirty="0" smtClean="0"/>
              <a:t>available</a:t>
            </a:r>
            <a:r>
              <a:rPr lang="zh-CN" altLang="en-US" baseline="0" dirty="0" smtClean="0"/>
              <a:t> </a:t>
            </a:r>
            <a:r>
              <a:rPr lang="en-US" altLang="zh-CN" baseline="0" dirty="0" smtClean="0"/>
              <a:t>or</a:t>
            </a:r>
            <a:r>
              <a:rPr lang="zh-CN" altLang="en-US" baseline="0" dirty="0" smtClean="0"/>
              <a:t> </a:t>
            </a:r>
            <a:r>
              <a:rPr lang="en-US" altLang="zh-CN" baseline="0" dirty="0" smtClean="0"/>
              <a:t>the</a:t>
            </a:r>
            <a:r>
              <a:rPr lang="zh-CN" altLang="en-US" baseline="0" dirty="0" smtClean="0"/>
              <a:t> </a:t>
            </a:r>
            <a:r>
              <a:rPr lang="en-US" altLang="zh-CN" baseline="0" dirty="0" smtClean="0"/>
              <a:t>fraudsters</a:t>
            </a:r>
            <a:r>
              <a:rPr lang="zh-CN" altLang="en-US" baseline="0" dirty="0" smtClean="0"/>
              <a:t> </a:t>
            </a:r>
            <a:r>
              <a:rPr lang="en-US" altLang="zh-CN" baseline="0" dirty="0" smtClean="0"/>
              <a:t>are</a:t>
            </a:r>
            <a:r>
              <a:rPr lang="zh-CN" altLang="en-US" baseline="0" dirty="0" smtClean="0"/>
              <a:t> </a:t>
            </a:r>
            <a:r>
              <a:rPr lang="en-US" altLang="zh-CN" baseline="0" dirty="0" smtClean="0"/>
              <a:t>smart to fake their content</a:t>
            </a:r>
            <a:r>
              <a:rPr lang="zh-CN" altLang="en-US" baseline="0" dirty="0" smtClean="0"/>
              <a:t>, </a:t>
            </a:r>
            <a:r>
              <a:rPr lang="en-US" altLang="zh-CN" baseline="0" dirty="0" smtClean="0"/>
              <a:t>sorry, linear classifier</a:t>
            </a:r>
            <a:r>
              <a:rPr lang="zh-CN" altLang="en-US" baseline="0" dirty="0" smtClean="0"/>
              <a:t> </a:t>
            </a:r>
            <a:r>
              <a:rPr lang="en-US" altLang="zh-CN" baseline="0" dirty="0" smtClean="0"/>
              <a:t>cannot</a:t>
            </a:r>
            <a:r>
              <a:rPr lang="zh-CN" altLang="en-US" baseline="0" dirty="0" smtClean="0"/>
              <a:t> </a:t>
            </a:r>
            <a:r>
              <a:rPr lang="en-US" altLang="zh-CN" baseline="0" dirty="0" smtClean="0"/>
              <a:t>catch</a:t>
            </a:r>
            <a:r>
              <a:rPr lang="zh-CN" altLang="en-US" baseline="0" dirty="0" smtClean="0"/>
              <a:t> </a:t>
            </a:r>
            <a:r>
              <a:rPr lang="en-US" altLang="zh-CN" baseline="0" dirty="0" smtClean="0"/>
              <a:t>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14</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a:t>
            </a:r>
            <a:r>
              <a:rPr lang="zh-CN" altLang="en-US" dirty="0" smtClean="0"/>
              <a:t> </a:t>
            </a:r>
            <a:r>
              <a:rPr lang="en-US" altLang="zh-CN" dirty="0" smtClean="0"/>
              <a:t>notice</a:t>
            </a:r>
            <a:r>
              <a:rPr lang="zh-CN" altLang="en-US" dirty="0" smtClean="0"/>
              <a:t> </a:t>
            </a:r>
            <a:r>
              <a:rPr lang="en-US" altLang="zh-CN" dirty="0" smtClean="0"/>
              <a:t>that</a:t>
            </a:r>
            <a:r>
              <a:rPr lang="zh-CN" altLang="en-US" dirty="0" smtClean="0"/>
              <a:t> </a:t>
            </a:r>
            <a:r>
              <a:rPr lang="en-US" altLang="zh-CN" dirty="0" smtClean="0"/>
              <a:t>the</a:t>
            </a:r>
            <a:r>
              <a:rPr lang="zh-CN" altLang="en-US" dirty="0" smtClean="0"/>
              <a:t> </a:t>
            </a:r>
            <a:r>
              <a:rPr lang="en-US" altLang="zh-CN" dirty="0" smtClean="0"/>
              <a:t>suspicious</a:t>
            </a:r>
            <a:r>
              <a:rPr lang="zh-CN" altLang="en-US" dirty="0" smtClean="0"/>
              <a:t> </a:t>
            </a:r>
            <a:r>
              <a:rPr lang="en-US" altLang="zh-CN" dirty="0" smtClean="0"/>
              <a:t>content</a:t>
            </a:r>
            <a:r>
              <a:rPr lang="zh-CN" altLang="en-US" dirty="0" smtClean="0"/>
              <a:t> </a:t>
            </a:r>
            <a:r>
              <a:rPr lang="en-US" altLang="zh-CN" dirty="0" smtClean="0"/>
              <a:t>is</a:t>
            </a:r>
            <a:r>
              <a:rPr lang="zh-CN" altLang="en-US" dirty="0" smtClean="0"/>
              <a:t> </a:t>
            </a:r>
            <a:r>
              <a:rPr lang="en-US" altLang="zh-CN" dirty="0" smtClean="0"/>
              <a:t>what</a:t>
            </a:r>
            <a:r>
              <a:rPr lang="zh-CN" altLang="en-US" dirty="0" smtClean="0"/>
              <a:t> </a:t>
            </a:r>
            <a:r>
              <a:rPr lang="en-US" altLang="zh-CN" dirty="0" smtClean="0"/>
              <a:t>the</a:t>
            </a:r>
            <a:r>
              <a:rPr lang="zh-CN" altLang="en-US" dirty="0" smtClean="0"/>
              <a:t> </a:t>
            </a:r>
            <a:r>
              <a:rPr lang="en-US" altLang="zh-CN" dirty="0" smtClean="0"/>
              <a:t>fraudsters</a:t>
            </a:r>
            <a:r>
              <a:rPr lang="zh-CN" altLang="en-US" dirty="0" smtClean="0"/>
              <a:t> </a:t>
            </a:r>
            <a:r>
              <a:rPr lang="en-US" altLang="zh-CN" dirty="0" smtClean="0"/>
              <a:t>appear</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network,</a:t>
            </a:r>
            <a:r>
              <a:rPr lang="zh-CN" altLang="en-US" dirty="0" smtClean="0"/>
              <a:t> </a:t>
            </a:r>
            <a:r>
              <a:rPr lang="en-US" altLang="zh-CN" dirty="0" smtClean="0"/>
              <a:t>while</a:t>
            </a:r>
            <a:r>
              <a:rPr lang="zh-CN" altLang="en-US" dirty="0" smtClean="0"/>
              <a:t> </a:t>
            </a:r>
            <a:r>
              <a:rPr lang="en-US" altLang="zh-CN" dirty="0" smtClean="0"/>
              <a:t>for</a:t>
            </a:r>
            <a:r>
              <a:rPr lang="zh-CN" altLang="en-US" dirty="0" smtClean="0"/>
              <a:t> </a:t>
            </a:r>
            <a:r>
              <a:rPr lang="en-US" altLang="zh-CN" dirty="0" smtClean="0"/>
              <a:t>their</a:t>
            </a:r>
            <a:r>
              <a:rPr lang="zh-CN" altLang="en-US" dirty="0" smtClean="0"/>
              <a:t> </a:t>
            </a:r>
            <a:r>
              <a:rPr lang="en-US" altLang="zh-CN" dirty="0" smtClean="0"/>
              <a:t>monetary</a:t>
            </a:r>
            <a:r>
              <a:rPr lang="zh-CN" altLang="en-US" dirty="0" smtClean="0"/>
              <a:t> </a:t>
            </a:r>
            <a:r>
              <a:rPr lang="en-US" altLang="zh-CN" dirty="0" smtClean="0"/>
              <a:t>incentives,</a:t>
            </a:r>
            <a:r>
              <a:rPr lang="zh-CN" altLang="en-US" dirty="0" smtClean="0"/>
              <a:t> </a:t>
            </a:r>
            <a:r>
              <a:rPr lang="en-US" altLang="zh-CN" dirty="0" smtClean="0"/>
              <a:t>their</a:t>
            </a:r>
            <a:r>
              <a:rPr lang="zh-CN" altLang="en-US" dirty="0" smtClean="0"/>
              <a:t> </a:t>
            </a:r>
            <a:r>
              <a:rPr lang="en-US" altLang="zh-CN" dirty="0" smtClean="0"/>
              <a:t>connecting</a:t>
            </a:r>
            <a:r>
              <a:rPr lang="zh-CN" altLang="en-US" dirty="0" smtClean="0"/>
              <a:t> </a:t>
            </a:r>
            <a:r>
              <a:rPr lang="en-US" altLang="zh-CN" dirty="0" smtClean="0"/>
              <a:t>behaviors</a:t>
            </a:r>
            <a:r>
              <a:rPr lang="zh-CN" altLang="en-US" dirty="0" smtClean="0"/>
              <a:t> </a:t>
            </a:r>
            <a:r>
              <a:rPr lang="en-US" altLang="zh-CN" dirty="0" smtClean="0"/>
              <a:t>or</a:t>
            </a:r>
            <a:r>
              <a:rPr lang="zh-CN" altLang="en-US" dirty="0" smtClean="0"/>
              <a:t> </a:t>
            </a:r>
            <a:r>
              <a:rPr lang="en-US" altLang="zh-CN" dirty="0" smtClean="0"/>
              <a:t>their</a:t>
            </a:r>
            <a:r>
              <a:rPr lang="zh-CN" altLang="en-US" dirty="0" smtClean="0"/>
              <a:t> </a:t>
            </a:r>
            <a:r>
              <a:rPr lang="en-US" altLang="zh-CN" dirty="0" smtClean="0"/>
              <a:t>links</a:t>
            </a:r>
            <a:r>
              <a:rPr lang="zh-CN" altLang="en-US" dirty="0" smtClean="0"/>
              <a:t> </a:t>
            </a:r>
            <a:r>
              <a:rPr lang="en-US" altLang="zh-CN" dirty="0" smtClean="0"/>
              <a:t>should</a:t>
            </a:r>
            <a:r>
              <a:rPr lang="zh-CN" altLang="en-US" dirty="0" smtClean="0"/>
              <a:t> </a:t>
            </a:r>
            <a:r>
              <a:rPr lang="en-US" altLang="zh-CN" dirty="0" smtClean="0"/>
              <a:t>be</a:t>
            </a:r>
            <a:r>
              <a:rPr lang="zh-CN" altLang="en-US" dirty="0" smtClean="0"/>
              <a:t> </a:t>
            </a:r>
            <a:r>
              <a:rPr lang="en-US" altLang="zh-CN" dirty="0" smtClean="0"/>
              <a:t>what</a:t>
            </a:r>
            <a:r>
              <a:rPr lang="zh-CN" altLang="en-US" dirty="0" smtClean="0"/>
              <a:t> </a:t>
            </a:r>
            <a:r>
              <a:rPr lang="en-US" altLang="zh-CN" dirty="0" smtClean="0"/>
              <a:t>they</a:t>
            </a:r>
            <a:r>
              <a:rPr lang="zh-CN" altLang="en-US" dirty="0" smtClean="0"/>
              <a:t> </a:t>
            </a:r>
            <a:r>
              <a:rPr lang="en-US" altLang="zh-CN" dirty="0" smtClean="0"/>
              <a:t>have</a:t>
            </a:r>
            <a:r>
              <a:rPr lang="zh-CN" altLang="en-US" dirty="0" smtClean="0"/>
              <a:t> </a:t>
            </a:r>
            <a:r>
              <a:rPr lang="en-US" altLang="zh-CN" dirty="0" smtClean="0"/>
              <a:t>to</a:t>
            </a:r>
            <a:r>
              <a:rPr lang="zh-CN" altLang="en-US" dirty="0" smtClean="0"/>
              <a:t> </a:t>
            </a:r>
            <a:r>
              <a:rPr lang="en-US" altLang="zh-CN" dirty="0" smtClean="0"/>
              <a:t>behave.</a:t>
            </a:r>
            <a:r>
              <a:rPr lang="zh-CN" altLang="en-US" dirty="0" smtClean="0"/>
              <a:t> </a:t>
            </a:r>
            <a:r>
              <a:rPr lang="en-US" altLang="zh-CN" dirty="0" smtClean="0"/>
              <a:t>Catching</a:t>
            </a:r>
            <a:r>
              <a:rPr lang="en-US" altLang="zh-CN" baseline="0" dirty="0" smtClean="0"/>
              <a:t> fraudulent behaviors is</a:t>
            </a:r>
            <a:r>
              <a:rPr lang="zh-CN" altLang="en-US" dirty="0" smtClean="0"/>
              <a:t> </a:t>
            </a:r>
            <a:r>
              <a:rPr lang="en-US" altLang="zh-CN" dirty="0" smtClean="0"/>
              <a:t>the</a:t>
            </a:r>
            <a:r>
              <a:rPr lang="zh-CN" altLang="en-US" dirty="0" smtClean="0"/>
              <a:t> </a:t>
            </a:r>
            <a:r>
              <a:rPr lang="en-US" altLang="zh-CN" dirty="0" smtClean="0"/>
              <a:t>natural</a:t>
            </a:r>
            <a:r>
              <a:rPr lang="zh-CN" altLang="en-US" dirty="0" smtClean="0"/>
              <a:t> </a:t>
            </a:r>
            <a:r>
              <a:rPr lang="en-US" altLang="zh-CN" dirty="0" smtClean="0"/>
              <a:t>way</a:t>
            </a:r>
            <a:r>
              <a:rPr lang="en-US" altLang="zh-CN" dirty="0" smtClean="0"/>
              <a:t>, </a:t>
            </a:r>
            <a:r>
              <a:rPr lang="en-US" altLang="zh-CN" smtClean="0"/>
              <a:t>the key</a:t>
            </a:r>
            <a:r>
              <a:rPr lang="zh-CN" altLang="en-US" smtClean="0"/>
              <a:t> </a:t>
            </a:r>
            <a:r>
              <a:rPr lang="en-US" altLang="zh-CN" dirty="0" smtClean="0"/>
              <a:t>to</a:t>
            </a:r>
            <a:r>
              <a:rPr lang="zh-CN" altLang="en-US" dirty="0" smtClean="0"/>
              <a:t> </a:t>
            </a:r>
            <a:r>
              <a:rPr lang="en-US" altLang="zh-CN" dirty="0" smtClean="0"/>
              <a:t>catch</a:t>
            </a:r>
            <a:r>
              <a:rPr lang="zh-CN" altLang="en-US" dirty="0" smtClean="0"/>
              <a:t> </a:t>
            </a:r>
            <a:r>
              <a:rPr lang="en-US" altLang="zh-CN" dirty="0" smtClean="0"/>
              <a:t>the</a:t>
            </a:r>
            <a:r>
              <a:rPr lang="en-US" altLang="zh-CN" baseline="0" dirty="0" smtClean="0"/>
              <a:t> fraudsters</a:t>
            </a:r>
            <a:r>
              <a:rPr lang="en-US" altLang="zh-CN" dirty="0" smtClean="0"/>
              <a:t>.</a:t>
            </a:r>
            <a:r>
              <a:rPr lang="zh-CN" altLang="en-US" dirty="0" smtClean="0"/>
              <a:t> </a:t>
            </a:r>
            <a:r>
              <a:rPr lang="en-US" altLang="zh-CN" dirty="0" smtClean="0"/>
              <a:t>We</a:t>
            </a:r>
            <a:r>
              <a:rPr lang="zh-CN" altLang="en-US" dirty="0" smtClean="0"/>
              <a:t> </a:t>
            </a:r>
            <a:r>
              <a:rPr lang="en-US" altLang="zh-CN" dirty="0" smtClean="0"/>
              <a:t>have</a:t>
            </a:r>
            <a:r>
              <a:rPr lang="zh-CN" altLang="en-US" dirty="0" smtClean="0"/>
              <a:t> </a:t>
            </a:r>
            <a:r>
              <a:rPr lang="en-US" altLang="zh-CN" dirty="0" smtClean="0"/>
              <a:t>to</a:t>
            </a:r>
            <a:r>
              <a:rPr lang="zh-CN" altLang="en-US" dirty="0" smtClean="0"/>
              <a:t> </a:t>
            </a:r>
            <a:r>
              <a:rPr lang="en-US" altLang="zh-CN" dirty="0" smtClean="0"/>
              <a:t>study</a:t>
            </a:r>
            <a:r>
              <a:rPr lang="zh-CN" altLang="en-US" dirty="0" smtClean="0"/>
              <a:t> </a:t>
            </a:r>
            <a:r>
              <a:rPr lang="en-US" altLang="zh-CN" dirty="0" smtClean="0"/>
              <a:t>this</a:t>
            </a:r>
            <a:r>
              <a:rPr lang="en-US" altLang="zh-CN" baseline="0" dirty="0" smtClean="0"/>
              <a:t> </a:t>
            </a:r>
            <a:r>
              <a:rPr lang="en-US" altLang="zh-CN" dirty="0" smtClean="0"/>
              <a:t>behavior</a:t>
            </a:r>
            <a:r>
              <a:rPr lang="zh-CN" altLang="en-US" dirty="0" smtClean="0"/>
              <a:t> </a:t>
            </a:r>
            <a:r>
              <a:rPr lang="en-US" altLang="zh-CN" dirty="0" smtClean="0"/>
              <a:t>pattern</a:t>
            </a:r>
            <a:r>
              <a:rPr lang="zh-CN" altLang="en-US" dirty="0" smtClean="0"/>
              <a:t> </a:t>
            </a:r>
            <a:r>
              <a:rPr lang="en-US" altLang="zh-CN" dirty="0" smtClean="0"/>
              <a:t>instead</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content-based</a:t>
            </a:r>
            <a:r>
              <a:rPr lang="zh-CN" altLang="en-US" dirty="0" smtClean="0"/>
              <a:t> </a:t>
            </a:r>
            <a:r>
              <a:rPr lang="en-US" altLang="zh-CN" dirty="0" smtClean="0"/>
              <a:t>features.</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15</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what is the pattern of fraudulent</a:t>
            </a:r>
            <a:r>
              <a:rPr lang="en-US" baseline="0" dirty="0" smtClean="0"/>
              <a:t> behavior.</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16</a:t>
            </a:fld>
            <a:endParaRPr lang="en-US"/>
          </a:p>
        </p:txBody>
      </p:sp>
    </p:spTree>
    <p:extLst>
      <p:ext uri="{BB962C8B-B14F-4D97-AF65-F5344CB8AC3E}">
        <p14:creationId xmlns:p14="http://schemas.microsoft.com/office/powerpoint/2010/main" val="3171974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understand</a:t>
            </a:r>
            <a:r>
              <a:rPr lang="en-US" baseline="0" dirty="0" smtClean="0"/>
              <a:t> the behavior patterns, we first collect some behavior-based features. The behaviors could be follower behavior when we focus on out-going links    and </a:t>
            </a:r>
            <a:r>
              <a:rPr lang="en-US" baseline="0" dirty="0" err="1" smtClean="0"/>
              <a:t>followee</a:t>
            </a:r>
            <a:r>
              <a:rPr lang="en-US" baseline="0" dirty="0" smtClean="0"/>
              <a:t> behaviors when we focus on in-coming links. If we do SVD on the adjacency matrix, the out-going links give us left singular vectors and the in-coming links give us right singular vectors. Here we use the two basic features of each type of links: out-degree and </a:t>
            </a:r>
            <a:r>
              <a:rPr lang="en-US" baseline="0" dirty="0" err="1" smtClean="0"/>
              <a:t>hubness</a:t>
            </a:r>
            <a:r>
              <a:rPr lang="en-US" baseline="0" dirty="0" smtClean="0"/>
              <a:t> which is the 1</a:t>
            </a:r>
            <a:r>
              <a:rPr lang="en-US" baseline="30000" dirty="0" smtClean="0"/>
              <a:t>st</a:t>
            </a:r>
            <a:r>
              <a:rPr lang="en-US" baseline="0" dirty="0" smtClean="0"/>
              <a:t> left singular vector for follower behavior, and in-degree and authoritativeness which is the 1</a:t>
            </a:r>
            <a:r>
              <a:rPr lang="en-US" baseline="30000" dirty="0" smtClean="0"/>
              <a:t>st</a:t>
            </a:r>
            <a:r>
              <a:rPr lang="en-US" baseline="0" dirty="0" smtClean="0"/>
              <a:t> right singular vector for </a:t>
            </a:r>
            <a:r>
              <a:rPr lang="en-US" baseline="0" dirty="0" err="1" smtClean="0"/>
              <a:t>followee</a:t>
            </a:r>
            <a:r>
              <a:rPr lang="en-US" baseline="0" dirty="0" smtClean="0"/>
              <a:t> behavior.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17</a:t>
            </a:fld>
            <a:endParaRPr lang="en-US"/>
          </a:p>
        </p:txBody>
      </p:sp>
    </p:spTree>
    <p:extLst>
      <p:ext uri="{BB962C8B-B14F-4D97-AF65-F5344CB8AC3E}">
        <p14:creationId xmlns:p14="http://schemas.microsoft.com/office/powerpoint/2010/main" val="3025930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can plot the feature space of follower behavior and </a:t>
            </a:r>
            <a:r>
              <a:rPr lang="en-US" baseline="0" dirty="0" err="1" smtClean="0"/>
              <a:t>followee</a:t>
            </a:r>
            <a:r>
              <a:rPr lang="en-US" baseline="0" dirty="0" smtClean="0"/>
              <a:t> behavior. These are heat maps. X-axis is singular vector value and Y-axis is the degree. Red is for large population and purple is for small. We can see anomalies in these feature space though we cannot tell why. So, we should compare the fraudsters and normal users in these feature spaces so that we can explain the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18</a:t>
            </a:fld>
            <a:endParaRPr lang="en-US"/>
          </a:p>
        </p:txBody>
      </p:sp>
    </p:spTree>
    <p:extLst>
      <p:ext uri="{BB962C8B-B14F-4D97-AF65-F5344CB8AC3E}">
        <p14:creationId xmlns:p14="http://schemas.microsoft.com/office/powerpoint/2010/main" val="191194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normal</a:t>
            </a:r>
            <a:r>
              <a:rPr lang="en-US" baseline="0" dirty="0" smtClean="0"/>
              <a:t> user created by someone in Tsinghua a few years ago. It’s not very active. It just follows 117 users. I guess it’s because of the Internet policy of Chinese government. Twitter is blocked. The right-hand is the feature space of </a:t>
            </a:r>
            <a:r>
              <a:rPr lang="en-US" baseline="0" dirty="0" err="1" smtClean="0"/>
              <a:t>followee</a:t>
            </a:r>
            <a:r>
              <a:rPr lang="en-US" baseline="0" dirty="0" smtClean="0"/>
              <a:t> behavior. Every dot is a </a:t>
            </a:r>
            <a:r>
              <a:rPr lang="en-US" baseline="0" dirty="0" err="1" smtClean="0"/>
              <a:t>followee</a:t>
            </a:r>
            <a:r>
              <a:rPr lang="en-US" baseline="0" dirty="0" smtClean="0"/>
              <a:t>. We will tag some </a:t>
            </a:r>
            <a:r>
              <a:rPr lang="en-US" baseline="0" dirty="0" err="1" smtClean="0"/>
              <a:t>followees</a:t>
            </a:r>
            <a:r>
              <a:rPr lang="en-US" baseline="0" dirty="0" smtClean="0"/>
              <a:t> of this account. First, it follows Bill Gates. Bill Gates has a big value of in-degree and authoritativeness.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19</a:t>
            </a:fld>
            <a:endParaRPr lang="en-US"/>
          </a:p>
        </p:txBody>
      </p:sp>
    </p:spTree>
    <p:extLst>
      <p:ext uri="{BB962C8B-B14F-4D97-AF65-F5344CB8AC3E}">
        <p14:creationId xmlns:p14="http://schemas.microsoft.com/office/powerpoint/2010/main" val="162689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Fraud detection</a:t>
            </a:r>
            <a:r>
              <a:rPr lang="en-US" altLang="zh-CN" baseline="0" dirty="0" smtClean="0"/>
              <a:t> is an important problem for applications</a:t>
            </a:r>
            <a:r>
              <a:rPr lang="zh-CN" altLang="en-US" baseline="0" dirty="0" smtClean="0"/>
              <a:t> </a:t>
            </a:r>
            <a:r>
              <a:rPr lang="en-US" altLang="zh-CN" baseline="0" dirty="0" smtClean="0"/>
              <a:t>like</a:t>
            </a:r>
            <a:r>
              <a:rPr lang="zh-CN" altLang="en-US" baseline="0" dirty="0" smtClean="0"/>
              <a:t> </a:t>
            </a:r>
            <a:r>
              <a:rPr lang="en-US" altLang="zh-CN" baseline="0" dirty="0" smtClean="0"/>
              <a:t>social networks. As the advertisements show here, there are some companies selling Twitter followers and Facebook “Likes” to inflate those numbers of their customers. How to catch the fraudsters can be considered as a graph analysis problem. We are looking for anomalous edges that are created by fraudulent behaviors in the large</a:t>
            </a:r>
            <a:r>
              <a:rPr lang="zh-CN" altLang="en-US" baseline="0" dirty="0" smtClean="0"/>
              <a:t> </a:t>
            </a:r>
            <a:r>
              <a:rPr lang="en-US" altLang="zh-CN" baseline="0" dirty="0" smtClean="0"/>
              <a:t>graphs. For example, here we are trying to distinguish the</a:t>
            </a:r>
            <a:r>
              <a:rPr lang="zh-CN" altLang="en-US" baseline="0" dirty="0" smtClean="0"/>
              <a:t> </a:t>
            </a:r>
            <a:r>
              <a:rPr lang="en-US" altLang="zh-CN" baseline="0" dirty="0" smtClean="0"/>
              <a:t>Twitter botnets from the Simpson family.</a:t>
            </a:r>
            <a:r>
              <a:rPr lang="zh-CN" altLang="en-US" baseline="0" dirty="0" smtClean="0"/>
              <a:t> </a:t>
            </a:r>
            <a:r>
              <a:rPr lang="en-US" altLang="zh-CN" baseline="0" dirty="0" smtClean="0"/>
              <a:t>Also</a:t>
            </a:r>
            <a:r>
              <a:rPr lang="zh-CN" altLang="en-US" baseline="0" dirty="0" smtClean="0"/>
              <a:t>, </a:t>
            </a:r>
            <a:r>
              <a:rPr lang="en-US" altLang="zh-CN" baseline="0" dirty="0" smtClean="0"/>
              <a:t>for</a:t>
            </a:r>
            <a:r>
              <a:rPr lang="zh-CN" altLang="en-US" baseline="0" dirty="0" smtClean="0"/>
              <a:t> </a:t>
            </a:r>
            <a:r>
              <a:rPr lang="en-US" altLang="zh-CN" baseline="0" dirty="0" smtClean="0"/>
              <a:t>my</a:t>
            </a:r>
            <a:r>
              <a:rPr lang="zh-CN" altLang="en-US" baseline="0" dirty="0" smtClean="0"/>
              <a:t> </a:t>
            </a:r>
            <a:r>
              <a:rPr lang="en-US" altLang="zh-CN" baseline="0" dirty="0" smtClean="0"/>
              <a:t>talk,</a:t>
            </a:r>
            <a:r>
              <a:rPr lang="zh-CN" altLang="en-US" baseline="0" dirty="0" smtClean="0"/>
              <a:t> </a:t>
            </a:r>
            <a:r>
              <a:rPr lang="en-US" altLang="zh-CN" baseline="0" dirty="0" smtClean="0"/>
              <a:t>it’s</a:t>
            </a:r>
            <a:r>
              <a:rPr lang="zh-CN" altLang="en-US" baseline="0" dirty="0" smtClean="0"/>
              <a:t> </a:t>
            </a:r>
            <a:r>
              <a:rPr lang="en-US" altLang="zh-CN" baseline="0" dirty="0" smtClean="0"/>
              <a:t>not</a:t>
            </a:r>
            <a:r>
              <a:rPr lang="zh-CN" altLang="en-US" baseline="0" dirty="0" smtClean="0"/>
              <a:t> </a:t>
            </a:r>
            <a:r>
              <a:rPr lang="en-US" altLang="zh-CN" baseline="0" dirty="0" smtClean="0"/>
              <a:t>easy</a:t>
            </a:r>
            <a:r>
              <a:rPr lang="zh-CN" altLang="en-US" baseline="0" dirty="0" smtClean="0"/>
              <a:t> </a:t>
            </a:r>
            <a:r>
              <a:rPr lang="en-US" altLang="zh-CN" baseline="0" dirty="0" smtClean="0"/>
              <a:t>to</a:t>
            </a:r>
            <a:r>
              <a:rPr lang="zh-CN" altLang="en-US" baseline="0" dirty="0" smtClean="0"/>
              <a:t> </a:t>
            </a:r>
            <a:r>
              <a:rPr lang="en-US" altLang="zh-CN" baseline="0" dirty="0" smtClean="0"/>
              <a:t>get</a:t>
            </a:r>
            <a:r>
              <a:rPr lang="zh-CN" altLang="en-US" baseline="0" dirty="0" smtClean="0"/>
              <a:t> </a:t>
            </a:r>
            <a:r>
              <a:rPr lang="en-US" altLang="zh-CN" baseline="0" dirty="0" smtClean="0"/>
              <a:t>Likes</a:t>
            </a:r>
            <a:r>
              <a:rPr lang="zh-CN" altLang="en-US" baseline="0" dirty="0" smtClean="0"/>
              <a:t> </a:t>
            </a:r>
            <a:r>
              <a:rPr lang="en-US" altLang="zh-CN" baseline="0" dirty="0" smtClean="0"/>
              <a:t>from</a:t>
            </a:r>
            <a:r>
              <a:rPr lang="zh-CN" altLang="en-US" baseline="0" dirty="0" smtClean="0"/>
              <a:t> </a:t>
            </a:r>
            <a:r>
              <a:rPr lang="en-US" altLang="zh-CN" baseline="0" dirty="0" smtClean="0"/>
              <a:t>you.</a:t>
            </a:r>
            <a:r>
              <a:rPr lang="zh-CN" altLang="en-US" baseline="0" dirty="0" smtClean="0"/>
              <a:t> </a:t>
            </a:r>
            <a:r>
              <a:rPr lang="en-US" altLang="zh-CN" baseline="0" dirty="0" smtClean="0"/>
              <a:t>But</a:t>
            </a:r>
            <a:r>
              <a:rPr lang="zh-CN" altLang="en-US" baseline="0" dirty="0" smtClean="0"/>
              <a:t> </a:t>
            </a:r>
            <a:r>
              <a:rPr lang="en-US" altLang="zh-CN" baseline="0" dirty="0" smtClean="0"/>
              <a:t>it</a:t>
            </a:r>
            <a:r>
              <a:rPr lang="zh-CN" altLang="en-US" baseline="0" dirty="0" smtClean="0"/>
              <a:t> </a:t>
            </a:r>
            <a:r>
              <a:rPr lang="en-US" altLang="zh-CN" baseline="0" dirty="0" smtClean="0"/>
              <a:t>would</a:t>
            </a:r>
            <a:r>
              <a:rPr lang="zh-CN" altLang="en-US" baseline="0" dirty="0" smtClean="0"/>
              <a:t> </a:t>
            </a:r>
            <a:r>
              <a:rPr lang="en-US" altLang="zh-CN" baseline="0" dirty="0" smtClean="0"/>
              <a:t>be</a:t>
            </a:r>
            <a:r>
              <a:rPr lang="zh-CN" altLang="en-US" baseline="0" dirty="0" smtClean="0"/>
              <a:t> </a:t>
            </a:r>
            <a:r>
              <a:rPr lang="en-US" altLang="zh-CN" baseline="0" dirty="0" smtClean="0"/>
              <a:t>different</a:t>
            </a:r>
            <a:r>
              <a:rPr lang="zh-CN" altLang="en-US" baseline="0" dirty="0" smtClean="0"/>
              <a:t> </a:t>
            </a:r>
            <a:r>
              <a:rPr lang="en-US" altLang="zh-CN" baseline="0" dirty="0" smtClean="0"/>
              <a:t>if</a:t>
            </a:r>
            <a:r>
              <a:rPr lang="zh-CN" altLang="en-US" baseline="0" dirty="0" smtClean="0"/>
              <a:t> </a:t>
            </a:r>
            <a:r>
              <a:rPr lang="en-US" altLang="zh-CN" baseline="0" dirty="0" smtClean="0"/>
              <a:t>I</a:t>
            </a:r>
            <a:r>
              <a:rPr lang="zh-CN" altLang="en-US" baseline="0" dirty="0" smtClean="0"/>
              <a:t> </a:t>
            </a:r>
            <a:r>
              <a:rPr lang="en-US" altLang="zh-CN" baseline="0" dirty="0" smtClean="0"/>
              <a:t>pay</a:t>
            </a:r>
            <a:r>
              <a:rPr lang="zh-CN" altLang="en-US" baseline="0" dirty="0" smtClean="0"/>
              <a:t> </a:t>
            </a:r>
            <a:r>
              <a:rPr lang="en-US" altLang="zh-CN" baseline="0" dirty="0" smtClean="0"/>
              <a:t>you.</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2</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also follows CMU. CMU is here. The second triangle.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20</a:t>
            </a:fld>
            <a:endParaRPr lang="en-US"/>
          </a:p>
        </p:txBody>
      </p:sp>
    </p:spTree>
    <p:extLst>
      <p:ext uri="{BB962C8B-B14F-4D97-AF65-F5344CB8AC3E}">
        <p14:creationId xmlns:p14="http://schemas.microsoft.com/office/powerpoint/2010/main" val="3832100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follows a</a:t>
            </a:r>
            <a:r>
              <a:rPr lang="en-US" baseline="0" dirty="0" smtClean="0"/>
              <a:t>n account called </a:t>
            </a:r>
            <a:r>
              <a:rPr lang="en-US" baseline="0" dirty="0" err="1" smtClean="0"/>
              <a:t>Shanch</a:t>
            </a:r>
            <a:r>
              <a:rPr lang="en-US" baseline="0" dirty="0" smtClean="0"/>
              <a:t> GUO who was an MBA in Tsinghua, but he has only 15 followers and he is here, the last one.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21</a:t>
            </a:fld>
            <a:endParaRPr lang="en-US"/>
          </a:p>
        </p:txBody>
      </p:sp>
    </p:spTree>
    <p:extLst>
      <p:ext uri="{BB962C8B-B14F-4D97-AF65-F5344CB8AC3E}">
        <p14:creationId xmlns:p14="http://schemas.microsoft.com/office/powerpoint/2010/main" val="3359588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plot all the </a:t>
            </a:r>
            <a:r>
              <a:rPr lang="en-US" dirty="0" err="1" smtClean="0"/>
              <a:t>followees</a:t>
            </a:r>
            <a:r>
              <a:rPr lang="en-US" dirty="0" smtClean="0"/>
              <a:t> of Tsinghua. We can see their</a:t>
            </a:r>
            <a:r>
              <a:rPr lang="en-US" baseline="0" dirty="0" smtClean="0"/>
              <a:t> positions are </a:t>
            </a:r>
            <a:r>
              <a:rPr lang="en-US" dirty="0" smtClean="0"/>
              <a:t>diverse</a:t>
            </a:r>
            <a:r>
              <a:rPr lang="en-US" baseline="0" dirty="0" smtClean="0"/>
              <a:t> in the feature space. Normal users like you and me usually follow some famous people and also they follow ordinary people like their friends, relatives or classmates.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22</a:t>
            </a:fld>
            <a:endParaRPr lang="en-US"/>
          </a:p>
        </p:txBody>
      </p:sp>
    </p:spTree>
    <p:extLst>
      <p:ext uri="{BB962C8B-B14F-4D97-AF65-F5344CB8AC3E}">
        <p14:creationId xmlns:p14="http://schemas.microsoft.com/office/powerpoint/2010/main" val="4103389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the </a:t>
            </a:r>
            <a:r>
              <a:rPr lang="en-US" dirty="0" err="1" smtClean="0"/>
              <a:t>followees</a:t>
            </a:r>
            <a:r>
              <a:rPr lang="en-US" baseline="0" dirty="0" smtClean="0"/>
              <a:t> of Buy_AB22. The squares are his </a:t>
            </a:r>
            <a:r>
              <a:rPr lang="en-US" baseline="0" dirty="0" err="1" smtClean="0"/>
              <a:t>followees</a:t>
            </a:r>
            <a:r>
              <a:rPr lang="en-US" baseline="0" dirty="0" smtClean="0"/>
              <a:t>. They are very close to each other. They wanted to look famous and they did. But they could not be as famous as Bill Gates, because they would be easily caught by Twitter company.</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23</a:t>
            </a:fld>
            <a:endParaRPr lang="en-US"/>
          </a:p>
        </p:txBody>
      </p:sp>
    </p:spTree>
    <p:extLst>
      <p:ext uri="{BB962C8B-B14F-4D97-AF65-F5344CB8AC3E}">
        <p14:creationId xmlns:p14="http://schemas.microsoft.com/office/powerpoint/2010/main" val="27620066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zh-CN" altLang="en-US" dirty="0" smtClean="0"/>
              <a:t> </a:t>
            </a:r>
            <a:r>
              <a:rPr lang="en-US" altLang="zh-CN" dirty="0" smtClean="0"/>
              <a:t>see</a:t>
            </a:r>
            <a:r>
              <a:rPr lang="zh-CN" altLang="en-US" dirty="0" smtClean="0"/>
              <a:t> </a:t>
            </a:r>
            <a:r>
              <a:rPr lang="en-US" altLang="zh-CN" dirty="0" smtClean="0"/>
              <a:t>it</a:t>
            </a:r>
            <a:r>
              <a:rPr lang="zh-CN" altLang="en-US" dirty="0" smtClean="0"/>
              <a:t> </a:t>
            </a:r>
            <a:r>
              <a:rPr lang="en-US" altLang="zh-CN" dirty="0" smtClean="0"/>
              <a:t>more</a:t>
            </a:r>
            <a:r>
              <a:rPr lang="zh-CN" altLang="en-US" dirty="0" smtClean="0"/>
              <a:t> </a:t>
            </a:r>
            <a:r>
              <a:rPr lang="en-US" altLang="zh-CN" dirty="0" smtClean="0"/>
              <a:t>clearly</a:t>
            </a:r>
            <a:r>
              <a:rPr lang="en-US" baseline="0" dirty="0" smtClean="0"/>
              <a:t>, we plot the feature space in Gray. The triangles are </a:t>
            </a:r>
            <a:r>
              <a:rPr lang="en-US" baseline="0" dirty="0" err="1" smtClean="0"/>
              <a:t>followees</a:t>
            </a:r>
            <a:r>
              <a:rPr lang="en-US" baseline="0" dirty="0" smtClean="0"/>
              <a:t> of Tsinghua. The squares are </a:t>
            </a:r>
            <a:r>
              <a:rPr lang="en-US" baseline="0" dirty="0" err="1" smtClean="0"/>
              <a:t>followees</a:t>
            </a:r>
            <a:r>
              <a:rPr lang="en-US" baseline="0" dirty="0" smtClean="0"/>
              <a:t> of Buy_AB22. Now we can see the fraudster Buy_AB22 consistently connects to similar people. We call it synchronized. Another observation is his </a:t>
            </a:r>
            <a:r>
              <a:rPr lang="en-US" baseline="0" dirty="0" err="1" smtClean="0"/>
              <a:t>followees</a:t>
            </a:r>
            <a:r>
              <a:rPr lang="en-US" baseline="0" dirty="0" smtClean="0"/>
              <a:t> are very different from the majority in the network. We call it abnormal. These two are basic characteristics of fraudulent behavior patterns.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24</a:t>
            </a:fld>
            <a:endParaRPr lang="en-US"/>
          </a:p>
        </p:txBody>
      </p:sp>
    </p:spTree>
    <p:extLst>
      <p:ext uri="{BB962C8B-B14F-4D97-AF65-F5344CB8AC3E}">
        <p14:creationId xmlns:p14="http://schemas.microsoft.com/office/powerpoint/2010/main" val="2201610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based on the patterns, we can devise an</a:t>
            </a:r>
            <a:r>
              <a:rPr lang="en-US" baseline="0" dirty="0" smtClean="0"/>
              <a:t> </a:t>
            </a:r>
            <a:r>
              <a:rPr lang="en-US" dirty="0" smtClean="0"/>
              <a:t>algorithm.</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25</a:t>
            </a:fld>
            <a:endParaRPr lang="en-US"/>
          </a:p>
        </p:txBody>
      </p:sp>
    </p:spTree>
    <p:extLst>
      <p:ext uri="{BB962C8B-B14F-4D97-AF65-F5344CB8AC3E}">
        <p14:creationId xmlns:p14="http://schemas.microsoft.com/office/powerpoint/2010/main" val="582295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give two concepts, synchronicity and normality to describe the behavior pattern. Synchronicity is computed as average similarity between each pair in one’s </a:t>
            </a:r>
            <a:r>
              <a:rPr lang="en-US" baseline="0" dirty="0" err="1" smtClean="0"/>
              <a:t>followee</a:t>
            </a:r>
            <a:r>
              <a:rPr lang="en-US" baseline="0" dirty="0" smtClean="0"/>
              <a:t> set.</a:t>
            </a:r>
            <a:r>
              <a:rPr lang="zh-CN" altLang="en-US" baseline="0" dirty="0" smtClean="0"/>
              <a:t> </a:t>
            </a:r>
            <a:r>
              <a:rPr lang="en-US" altLang="zh-CN" baseline="0" dirty="0" smtClean="0"/>
              <a:t>Square</a:t>
            </a:r>
            <a:r>
              <a:rPr lang="zh-CN" altLang="en-US" baseline="0" dirty="0" smtClean="0"/>
              <a:t> </a:t>
            </a:r>
            <a:r>
              <a:rPr lang="en-US" altLang="zh-CN" baseline="0" dirty="0" err="1" smtClean="0"/>
              <a:t>vs</a:t>
            </a:r>
            <a:r>
              <a:rPr lang="zh-CN" altLang="en-US" baseline="0" dirty="0" smtClean="0"/>
              <a:t> </a:t>
            </a:r>
            <a:r>
              <a:rPr lang="en-US" altLang="zh-CN" baseline="0" dirty="0" smtClean="0"/>
              <a:t>Square.</a:t>
            </a:r>
            <a:r>
              <a:rPr lang="zh-CN" altLang="en-US" baseline="0" dirty="0" smtClean="0"/>
              <a:t> </a:t>
            </a:r>
            <a:r>
              <a:rPr lang="en-US" altLang="zh-CN" baseline="0" dirty="0" smtClean="0"/>
              <a:t>Triangle</a:t>
            </a:r>
            <a:r>
              <a:rPr lang="zh-CN" altLang="en-US" baseline="0" dirty="0" smtClean="0"/>
              <a:t> </a:t>
            </a:r>
            <a:r>
              <a:rPr lang="en-US" altLang="zh-CN" baseline="0" dirty="0" err="1" smtClean="0"/>
              <a:t>vs</a:t>
            </a:r>
            <a:r>
              <a:rPr lang="zh-CN" altLang="en-US" baseline="0" dirty="0" smtClean="0"/>
              <a:t> </a:t>
            </a:r>
            <a:r>
              <a:rPr lang="en-US" altLang="zh-CN" baseline="0" dirty="0" smtClean="0"/>
              <a:t>Triangle.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26</a:t>
            </a:fld>
            <a:endParaRPr lang="en-US"/>
          </a:p>
        </p:txBody>
      </p:sp>
    </p:spTree>
    <p:extLst>
      <p:ext uri="{BB962C8B-B14F-4D97-AF65-F5344CB8AC3E}">
        <p14:creationId xmlns:p14="http://schemas.microsoft.com/office/powerpoint/2010/main" val="35468150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Normality is computed as average similarity between each </a:t>
            </a:r>
            <a:r>
              <a:rPr lang="en-US" baseline="0" dirty="0" err="1" smtClean="0"/>
              <a:t>followee</a:t>
            </a:r>
            <a:r>
              <a:rPr lang="en-US" baseline="0" dirty="0" smtClean="0"/>
              <a:t> and every single node in the feature space.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27</a:t>
            </a:fld>
            <a:endParaRPr lang="en-US"/>
          </a:p>
        </p:txBody>
      </p:sp>
    </p:spTree>
    <p:extLst>
      <p:ext uri="{BB962C8B-B14F-4D97-AF65-F5344CB8AC3E}">
        <p14:creationId xmlns:p14="http://schemas.microsoft.com/office/powerpoint/2010/main" val="13121267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plot the synchronicity</a:t>
            </a:r>
            <a:r>
              <a:rPr lang="en-US" baseline="0" dirty="0" smtClean="0"/>
              <a:t> and normality in the same figure. Every dot is a user as a follower. Normal users like Tsinghua are in the densest part in synchronicity-normality plot. Fraudster like Buy_AB22 have very big synchronicity and very small normality because their behavior patterns are synchronized and abnormal.</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28</a:t>
            </a:fld>
            <a:endParaRPr lang="en-US"/>
          </a:p>
        </p:txBody>
      </p:sp>
    </p:spTree>
    <p:extLst>
      <p:ext uri="{BB962C8B-B14F-4D97-AF65-F5344CB8AC3E}">
        <p14:creationId xmlns:p14="http://schemas.microsoft.com/office/powerpoint/2010/main" val="570843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the synchronicity-normality plot, we give a theorem to prove the lower limit in our paper. It is parabolic, no matter what the distribution is. The real data shows exactly a parabola on the lower bound.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29</a:t>
            </a:fld>
            <a:endParaRPr lang="en-US"/>
          </a:p>
        </p:txBody>
      </p:sp>
    </p:spTree>
    <p:extLst>
      <p:ext uri="{BB962C8B-B14F-4D97-AF65-F5344CB8AC3E}">
        <p14:creationId xmlns:p14="http://schemas.microsoft.com/office/powerpoint/2010/main" val="62058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Similar things happen in YouTube and Amazon</a:t>
            </a:r>
            <a:r>
              <a:rPr lang="en-US" altLang="zh-CN" baseline="0" dirty="0" smtClean="0"/>
              <a:t>. There</a:t>
            </a:r>
            <a:r>
              <a:rPr lang="zh-CN" altLang="en-US" baseline="0" dirty="0" smtClean="0"/>
              <a:t> </a:t>
            </a:r>
            <a:r>
              <a:rPr lang="en-US" altLang="zh-CN" baseline="0" dirty="0" smtClean="0"/>
              <a:t>are</a:t>
            </a:r>
            <a:r>
              <a:rPr lang="zh-CN" altLang="en-US" baseline="0" dirty="0" smtClean="0"/>
              <a:t> </a:t>
            </a:r>
            <a:r>
              <a:rPr lang="en-US" altLang="zh-CN" baseline="0" dirty="0" smtClean="0"/>
              <a:t>some</a:t>
            </a:r>
            <a:r>
              <a:rPr lang="zh-CN" altLang="en-US" baseline="0" dirty="0" smtClean="0"/>
              <a:t> </a:t>
            </a:r>
            <a:r>
              <a:rPr lang="en-US" altLang="zh-CN" baseline="0" dirty="0" smtClean="0"/>
              <a:t>companies selling YouTube Likes and 5-star reviews. Detecting</a:t>
            </a:r>
            <a:r>
              <a:rPr lang="zh-CN" altLang="en-US" baseline="0" dirty="0" smtClean="0"/>
              <a:t> </a:t>
            </a:r>
            <a:r>
              <a:rPr lang="en-US" altLang="zh-CN" baseline="0" dirty="0" smtClean="0"/>
              <a:t>the videos which</a:t>
            </a:r>
            <a:r>
              <a:rPr lang="zh-CN" altLang="en-US" baseline="0" dirty="0" smtClean="0"/>
              <a:t> </a:t>
            </a:r>
            <a:r>
              <a:rPr lang="en-US" altLang="zh-CN" baseline="0" dirty="0" smtClean="0"/>
              <a:t>buy fraudsters to look popular can also be formulated as a graph analysis problem.</a:t>
            </a:r>
            <a:endParaRPr lang="zh-CN" altLang="en-US" dirty="0"/>
          </a:p>
        </p:txBody>
      </p:sp>
      <p:sp>
        <p:nvSpPr>
          <p:cNvPr id="4" name="灯片编号占位符 3"/>
          <p:cNvSpPr>
            <a:spLocks noGrp="1"/>
          </p:cNvSpPr>
          <p:nvPr>
            <p:ph type="sldNum" sz="quarter" idx="10"/>
          </p:nvPr>
        </p:nvSpPr>
        <p:spPr/>
        <p:txBody>
          <a:bodyPr/>
          <a:lstStyle/>
          <a:p>
            <a:fld id="{8AA96731-B3E5-4462-A5DD-EFA562CE11DC}" type="slidenum">
              <a:rPr lang="en-US" smtClean="0"/>
              <a:t>3</a:t>
            </a:fld>
            <a:endParaRPr lang="en-US"/>
          </a:p>
        </p:txBody>
      </p:sp>
    </p:spTree>
    <p:extLst>
      <p:ext uri="{BB962C8B-B14F-4D97-AF65-F5344CB8AC3E}">
        <p14:creationId xmlns:p14="http://schemas.microsoft.com/office/powerpoint/2010/main" val="6274787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can develop</a:t>
            </a:r>
            <a:r>
              <a:rPr lang="en-US" baseline="0" dirty="0" smtClean="0"/>
              <a:t> a distance-based anomaly detection </a:t>
            </a:r>
            <a:r>
              <a:rPr lang="en-US" altLang="zh-CN" baseline="0" dirty="0" smtClean="0"/>
              <a:t>algorithm</a:t>
            </a:r>
            <a:r>
              <a:rPr lang="zh-CN" altLang="en-US" baseline="0" dirty="0" smtClean="0"/>
              <a:t> </a:t>
            </a:r>
            <a:r>
              <a:rPr lang="en-US" baseline="0" dirty="0" smtClean="0"/>
              <a:t>to find fraudsters</a:t>
            </a:r>
            <a:r>
              <a:rPr lang="zh-CN" altLang="en-US" baseline="0" dirty="0" smtClean="0"/>
              <a:t> </a:t>
            </a:r>
            <a:r>
              <a:rPr lang="en-US" altLang="zh-CN" baseline="0" dirty="0" smtClean="0"/>
              <a:t>who</a:t>
            </a:r>
            <a:r>
              <a:rPr lang="zh-CN" altLang="en-US" baseline="0" dirty="0" smtClean="0"/>
              <a:t> </a:t>
            </a:r>
            <a:r>
              <a:rPr lang="en-US" altLang="zh-CN" baseline="0" dirty="0" smtClean="0"/>
              <a:t>have</a:t>
            </a:r>
            <a:r>
              <a:rPr lang="zh-CN" altLang="en-US" baseline="0" dirty="0" smtClean="0"/>
              <a:t> </a:t>
            </a:r>
            <a:r>
              <a:rPr lang="en-US" baseline="0" dirty="0" smtClean="0"/>
              <a:t>big synchronicity </a:t>
            </a:r>
            <a:r>
              <a:rPr lang="zh-CN" altLang="en-US" baseline="0" dirty="0" smtClean="0"/>
              <a:t>  </a:t>
            </a:r>
            <a:r>
              <a:rPr lang="en-US" baseline="0" dirty="0" smtClean="0"/>
              <a:t>and small normality </a:t>
            </a:r>
            <a:r>
              <a:rPr lang="zh-CN" altLang="en-US" baseline="0" dirty="0" smtClean="0"/>
              <a:t>   </a:t>
            </a:r>
            <a:r>
              <a:rPr lang="en-US" baseline="0" dirty="0" smtClean="0"/>
              <a:t>and away from the densest.</a:t>
            </a:r>
            <a:r>
              <a:rPr lang="zh-CN" altLang="en-US" baseline="0" dirty="0" smtClean="0"/>
              <a:t> </a:t>
            </a:r>
            <a:r>
              <a:rPr lang="en-US" altLang="zh-CN" baseline="0" dirty="0" smtClean="0"/>
              <a:t>We</a:t>
            </a:r>
            <a:r>
              <a:rPr lang="zh-CN" altLang="en-US" baseline="0" dirty="0" smtClean="0"/>
              <a:t> </a:t>
            </a:r>
            <a:r>
              <a:rPr lang="en-US" altLang="zh-CN" baseline="0" dirty="0" smtClean="0"/>
              <a:t>call</a:t>
            </a:r>
            <a:r>
              <a:rPr lang="zh-CN" altLang="en-US" baseline="0" dirty="0" smtClean="0"/>
              <a:t> </a:t>
            </a:r>
            <a:r>
              <a:rPr lang="en-US" altLang="zh-CN" baseline="0" dirty="0" smtClean="0"/>
              <a:t>it</a:t>
            </a:r>
            <a:r>
              <a:rPr lang="zh-CN" altLang="en-US" baseline="0" dirty="0" smtClean="0"/>
              <a:t> </a:t>
            </a:r>
            <a:r>
              <a:rPr lang="en-US" altLang="zh-CN" baseline="0" dirty="0" err="1" smtClean="0"/>
              <a:t>CatchSync</a:t>
            </a:r>
            <a:r>
              <a:rPr lang="en-US" altLang="zh-CN"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30</a:t>
            </a:fld>
            <a:endParaRPr lang="en-US"/>
          </a:p>
        </p:txBody>
      </p:sp>
    </p:spTree>
    <p:extLst>
      <p:ext uri="{BB962C8B-B14F-4D97-AF65-F5344CB8AC3E}">
        <p14:creationId xmlns:p14="http://schemas.microsoft.com/office/powerpoint/2010/main" val="1759017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see the experiments.</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31</a:t>
            </a:fld>
            <a:endParaRPr lang="en-US"/>
          </a:p>
        </p:txBody>
      </p:sp>
    </p:spTree>
    <p:extLst>
      <p:ext uri="{BB962C8B-B14F-4D97-AF65-F5344CB8AC3E}">
        <p14:creationId xmlns:p14="http://schemas.microsoft.com/office/powerpoint/2010/main" val="51473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experiments, we want to answer three questions: first, does </a:t>
            </a:r>
            <a:r>
              <a:rPr lang="en-US" dirty="0" err="1" smtClean="0"/>
              <a:t>CatchSync</a:t>
            </a:r>
            <a:r>
              <a:rPr lang="en-US" dirty="0" smtClean="0"/>
              <a:t> remove anomalies? We will check the degree distribution and feature space; second, is </a:t>
            </a:r>
            <a:r>
              <a:rPr lang="en-US" dirty="0" err="1" smtClean="0"/>
              <a:t>CatchSync</a:t>
            </a:r>
            <a:r>
              <a:rPr lang="en-US" dirty="0" smtClean="0"/>
              <a:t> catching actually fraudulent users</a:t>
            </a:r>
            <a:r>
              <a:rPr lang="en-US" altLang="zh-CN" dirty="0" smtClean="0"/>
              <a:t>?</a:t>
            </a:r>
            <a:r>
              <a:rPr lang="en-US" dirty="0" smtClean="0"/>
              <a:t>; third, is </a:t>
            </a:r>
            <a:r>
              <a:rPr lang="en-US" dirty="0" err="1" smtClean="0"/>
              <a:t>CatchSync</a:t>
            </a:r>
            <a:r>
              <a:rPr lang="en-US" dirty="0" smtClean="0"/>
              <a:t> robust</a:t>
            </a:r>
            <a:r>
              <a:rPr lang="en-US" altLang="zh-CN" dirty="0" smtClean="0"/>
              <a:t>?</a:t>
            </a:r>
            <a:endParaRPr lang="en-US" dirty="0" smtClean="0"/>
          </a:p>
        </p:txBody>
      </p:sp>
      <p:sp>
        <p:nvSpPr>
          <p:cNvPr id="4" name="Slide Number Placeholder 3"/>
          <p:cNvSpPr>
            <a:spLocks noGrp="1"/>
          </p:cNvSpPr>
          <p:nvPr>
            <p:ph type="sldNum" sz="quarter" idx="10"/>
          </p:nvPr>
        </p:nvSpPr>
        <p:spPr/>
        <p:txBody>
          <a:bodyPr/>
          <a:lstStyle/>
          <a:p>
            <a:fld id="{8AA96731-B3E5-4462-A5DD-EFA562CE11DC}" type="slidenum">
              <a:rPr lang="en-US" smtClean="0"/>
              <a:t>32</a:t>
            </a:fld>
            <a:endParaRPr lang="en-US"/>
          </a:p>
        </p:txBody>
      </p:sp>
    </p:spTree>
    <p:extLst>
      <p:ext uri="{BB962C8B-B14F-4D97-AF65-F5344CB8AC3E}">
        <p14:creationId xmlns:p14="http://schemas.microsoft.com/office/powerpoint/2010/main" val="3118413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let’s see what</a:t>
            </a:r>
            <a:r>
              <a:rPr lang="en-US" baseline="0" dirty="0" smtClean="0"/>
              <a:t> we have after we remove anomalous edges from Twitter graph. The red curve is our new</a:t>
            </a:r>
            <a:r>
              <a:rPr lang="zh-CN" altLang="en-US" baseline="0" dirty="0" smtClean="0"/>
              <a:t> </a:t>
            </a:r>
            <a:r>
              <a:rPr lang="en-US" baseline="0" dirty="0" smtClean="0"/>
              <a:t>degree distribution. I</a:t>
            </a:r>
            <a:r>
              <a:rPr lang="en-US" altLang="zh-CN" baseline="0" dirty="0" smtClean="0"/>
              <a:t>t</a:t>
            </a:r>
            <a:r>
              <a:rPr lang="zh-CN" altLang="en-US" baseline="0" dirty="0" smtClean="0"/>
              <a:t> </a:t>
            </a:r>
            <a:r>
              <a:rPr lang="en-US" altLang="zh-CN" baseline="0" dirty="0" smtClean="0"/>
              <a:t>looks</a:t>
            </a:r>
            <a:r>
              <a:rPr lang="en-US" baseline="0" dirty="0" smtClean="0"/>
              <a:t> smooth and looks like power-law. From the results, we find around 3 million accounts consistently connect to exactly</a:t>
            </a:r>
            <a:r>
              <a:rPr lang="zh-CN" altLang="en-US" baseline="0" dirty="0" smtClean="0"/>
              <a:t> </a:t>
            </a:r>
            <a:r>
              <a:rPr lang="en-US" baseline="0" dirty="0" smtClean="0"/>
              <a:t>20 from a pool of 1,500 users who are Internet Marketers, shopping sites or financial groups who need a big number of followers.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33</a:t>
            </a:fld>
            <a:endParaRPr lang="en-US"/>
          </a:p>
        </p:txBody>
      </p:sp>
    </p:spTree>
    <p:extLst>
      <p:ext uri="{BB962C8B-B14F-4D97-AF65-F5344CB8AC3E}">
        <p14:creationId xmlns:p14="http://schemas.microsoft.com/office/powerpoint/2010/main" val="2314659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can see</a:t>
            </a:r>
            <a:r>
              <a:rPr lang="en-US" baseline="0" dirty="0" smtClean="0"/>
              <a:t> the distribution is smoother on </a:t>
            </a:r>
            <a:r>
              <a:rPr lang="en-US" baseline="0" dirty="0" err="1" smtClean="0"/>
              <a:t>Tencent</a:t>
            </a:r>
            <a:r>
              <a:rPr lang="en-US" baseline="0" dirty="0" smtClean="0"/>
              <a:t> </a:t>
            </a:r>
            <a:r>
              <a:rPr lang="en-US" baseline="0" dirty="0" err="1" smtClean="0"/>
              <a:t>Weibo</a:t>
            </a:r>
            <a:r>
              <a:rPr lang="en-US" baseline="0" dirty="0" smtClean="0"/>
              <a:t> after we</a:t>
            </a:r>
            <a:r>
              <a:rPr lang="zh-CN" altLang="en-US" baseline="0" dirty="0" smtClean="0"/>
              <a:t> </a:t>
            </a:r>
            <a:r>
              <a:rPr lang="en-US" altLang="zh-CN" baseline="0" dirty="0" smtClean="0"/>
              <a:t>run</a:t>
            </a:r>
            <a:r>
              <a:rPr lang="zh-CN" altLang="en-US" baseline="0" dirty="0" smtClean="0"/>
              <a:t> </a:t>
            </a:r>
            <a:r>
              <a:rPr lang="en-US" baseline="0" dirty="0" err="1" smtClean="0"/>
              <a:t>CatchSync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34</a:t>
            </a:fld>
            <a:endParaRPr lang="en-US"/>
          </a:p>
        </p:txBody>
      </p:sp>
    </p:spTree>
    <p:extLst>
      <p:ext uri="{BB962C8B-B14F-4D97-AF65-F5344CB8AC3E}">
        <p14:creationId xmlns:p14="http://schemas.microsoft.com/office/powerpoint/2010/main" val="21161112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a:t>
            </a:r>
            <a:r>
              <a:rPr lang="en-US" baseline="0" dirty="0" smtClean="0"/>
              <a:t> we check the feature space. Before </a:t>
            </a:r>
            <a:r>
              <a:rPr lang="en-US" baseline="0" dirty="0" err="1" smtClean="0"/>
              <a:t>CatchSync</a:t>
            </a:r>
            <a:r>
              <a:rPr lang="en-US" baseline="0" dirty="0" smtClean="0"/>
              <a:t>, we can see anomalies like stripes away from the majority.</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35</a:t>
            </a:fld>
            <a:endParaRPr lang="en-US"/>
          </a:p>
        </p:txBody>
      </p:sp>
    </p:spTree>
    <p:extLst>
      <p:ext uri="{BB962C8B-B14F-4D97-AF65-F5344CB8AC3E}">
        <p14:creationId xmlns:p14="http://schemas.microsoft.com/office/powerpoint/2010/main" val="11099548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a:t>
            </a:r>
            <a:r>
              <a:rPr lang="en-US" baseline="0" dirty="0" err="1" smtClean="0"/>
              <a:t>CatchSync</a:t>
            </a:r>
            <a:r>
              <a:rPr lang="en-US" baseline="0" dirty="0" smtClean="0"/>
              <a:t>, the stripes disappear. The suspicious accounts that we remove with </a:t>
            </a:r>
            <a:r>
              <a:rPr lang="en-US" baseline="0" dirty="0" err="1" smtClean="0"/>
              <a:t>CatchSync</a:t>
            </a:r>
            <a:r>
              <a:rPr lang="en-US" baseline="0" dirty="0" smtClean="0"/>
              <a:t> are exactly the anomalies in these feature spaces.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36</a:t>
            </a:fld>
            <a:endParaRPr lang="en-US"/>
          </a:p>
        </p:txBody>
      </p:sp>
    </p:spTree>
    <p:extLst>
      <p:ext uri="{BB962C8B-B14F-4D97-AF65-F5344CB8AC3E}">
        <p14:creationId xmlns:p14="http://schemas.microsoft.com/office/powerpoint/2010/main" val="7014678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Second, we want to know if the users</a:t>
            </a:r>
            <a:r>
              <a:rPr lang="en-US" baseline="0" dirty="0" smtClean="0"/>
              <a:t> we caught are actually fraudulent? We random sample 1,000 account who have the degree values around the spikes. And then we ask 5 volunteers to take a look at their profiles to label them as fraudsters or normal users. They are fraudsters if at least 3 volunteers think they are. We have 173 fraudsters from Twitter data and 237 from </a:t>
            </a:r>
            <a:r>
              <a:rPr lang="en-US" baseline="0" dirty="0" err="1" smtClean="0"/>
              <a:t>Tencent</a:t>
            </a:r>
            <a:r>
              <a:rPr lang="en-US" baseline="0" dirty="0" smtClean="0"/>
              <a:t> </a:t>
            </a:r>
            <a:r>
              <a:rPr lang="en-US" baseline="0" dirty="0" err="1" smtClean="0"/>
              <a:t>Weibo</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37</a:t>
            </a:fld>
            <a:endParaRPr lang="en-US"/>
          </a:p>
        </p:txBody>
      </p:sp>
    </p:spTree>
    <p:extLst>
      <p:ext uri="{BB962C8B-B14F-4D97-AF65-F5344CB8AC3E}">
        <p14:creationId xmlns:p14="http://schemas.microsoft.com/office/powerpoint/2010/main" val="3349644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we use random walk-based method </a:t>
            </a:r>
            <a:r>
              <a:rPr lang="en-US" baseline="0" dirty="0" err="1" smtClean="0"/>
              <a:t>OutRank</a:t>
            </a:r>
            <a:r>
              <a:rPr lang="en-US" baseline="0" dirty="0" smtClean="0"/>
              <a:t>, content-based method SPOT, and our method </a:t>
            </a:r>
            <a:r>
              <a:rPr lang="en-US" baseline="0" dirty="0" err="1" smtClean="0"/>
              <a:t>CatchSync</a:t>
            </a:r>
            <a:r>
              <a:rPr lang="en-US" baseline="0" dirty="0" smtClean="0"/>
              <a:t> to catch them. Content</a:t>
            </a:r>
            <a:r>
              <a:rPr lang="en-US" altLang="zh-CN" baseline="0" dirty="0" smtClean="0"/>
              <a:t>-based</a:t>
            </a:r>
            <a:r>
              <a:rPr lang="zh-CN" altLang="en-US" baseline="0" dirty="0" smtClean="0"/>
              <a:t> </a:t>
            </a:r>
            <a:r>
              <a:rPr lang="en-US" altLang="zh-CN" baseline="0" dirty="0" smtClean="0"/>
              <a:t>SPOT</a:t>
            </a:r>
            <a:r>
              <a:rPr lang="zh-CN" altLang="en-US" baseline="0" dirty="0" smtClean="0"/>
              <a:t> </a:t>
            </a:r>
            <a:r>
              <a:rPr lang="en-US" altLang="zh-CN" baseline="0" dirty="0" smtClean="0"/>
              <a:t>means</a:t>
            </a:r>
            <a:r>
              <a:rPr lang="zh-CN" altLang="en-US" baseline="0" dirty="0" smtClean="0"/>
              <a:t> </a:t>
            </a:r>
            <a:r>
              <a:rPr lang="en-US" altLang="zh-CN" baseline="0" dirty="0" smtClean="0"/>
              <a:t>it</a:t>
            </a:r>
            <a:r>
              <a:rPr lang="zh-CN" altLang="en-US" baseline="0" dirty="0" smtClean="0"/>
              <a:t> </a:t>
            </a:r>
            <a:r>
              <a:rPr lang="en-US" altLang="zh-CN" baseline="0" dirty="0" smtClean="0"/>
              <a:t>learns</a:t>
            </a:r>
            <a:r>
              <a:rPr lang="zh-CN" altLang="en-US" baseline="0" dirty="0" smtClean="0"/>
              <a:t> </a:t>
            </a:r>
            <a:r>
              <a:rPr lang="en-US" altLang="zh-CN" baseline="0" dirty="0" smtClean="0"/>
              <a:t>profiles</a:t>
            </a:r>
            <a:r>
              <a:rPr lang="zh-CN" altLang="en-US" baseline="0" dirty="0" smtClean="0"/>
              <a:t> </a:t>
            </a:r>
            <a:r>
              <a:rPr lang="en-US" altLang="zh-CN" baseline="0" dirty="0" smtClean="0"/>
              <a:t>and</a:t>
            </a:r>
            <a:r>
              <a:rPr lang="zh-CN" altLang="en-US" baseline="0" dirty="0" smtClean="0"/>
              <a:t> </a:t>
            </a:r>
            <a:r>
              <a:rPr lang="en-US" altLang="zh-CN" baseline="0" dirty="0" smtClean="0"/>
              <a:t>tweets,</a:t>
            </a:r>
            <a:r>
              <a:rPr lang="zh-CN" altLang="en-US" baseline="0" dirty="0" smtClean="0"/>
              <a:t> </a:t>
            </a:r>
            <a:r>
              <a:rPr lang="en-US" altLang="zh-CN" baseline="0" dirty="0" smtClean="0"/>
              <a:t>like</a:t>
            </a:r>
            <a:r>
              <a:rPr lang="zh-CN" altLang="en-US" baseline="0" dirty="0" smtClean="0"/>
              <a:t> </a:t>
            </a:r>
            <a:r>
              <a:rPr lang="en-US" altLang="zh-CN" baseline="0" dirty="0" smtClean="0"/>
              <a:t>does</a:t>
            </a:r>
            <a:r>
              <a:rPr lang="zh-CN" altLang="en-US" baseline="0" dirty="0" smtClean="0"/>
              <a:t> </a:t>
            </a:r>
            <a:r>
              <a:rPr lang="en-US" altLang="zh-CN" baseline="0" dirty="0" smtClean="0"/>
              <a:t>the</a:t>
            </a:r>
            <a:r>
              <a:rPr lang="zh-CN" altLang="en-US" baseline="0" dirty="0" smtClean="0"/>
              <a:t> </a:t>
            </a:r>
            <a:r>
              <a:rPr lang="en-US" altLang="zh-CN" baseline="0" dirty="0" smtClean="0"/>
              <a:t>account</a:t>
            </a:r>
            <a:r>
              <a:rPr lang="zh-CN" altLang="en-US" baseline="0" dirty="0" smtClean="0"/>
              <a:t> </a:t>
            </a:r>
            <a:r>
              <a:rPr lang="en-US" altLang="zh-CN" baseline="0" dirty="0" smtClean="0"/>
              <a:t>have</a:t>
            </a:r>
            <a:r>
              <a:rPr lang="zh-CN" altLang="en-US" baseline="0" dirty="0" smtClean="0"/>
              <a:t> </a:t>
            </a:r>
            <a:r>
              <a:rPr lang="en-US" altLang="zh-CN" baseline="0" dirty="0" smtClean="0"/>
              <a:t>profile</a:t>
            </a:r>
            <a:r>
              <a:rPr lang="zh-CN" altLang="en-US" baseline="0" dirty="0" smtClean="0"/>
              <a:t> </a:t>
            </a:r>
            <a:r>
              <a:rPr lang="en-US" altLang="zh-CN" baseline="0" dirty="0" smtClean="0"/>
              <a:t>photo</a:t>
            </a:r>
            <a:r>
              <a:rPr lang="zh-CN" altLang="en-US" baseline="0" dirty="0" smtClean="0"/>
              <a:t> </a:t>
            </a:r>
            <a:r>
              <a:rPr lang="en-US" altLang="zh-CN" baseline="0" dirty="0" smtClean="0"/>
              <a:t>and</a:t>
            </a:r>
            <a:r>
              <a:rPr lang="zh-CN" altLang="en-US" baseline="0" dirty="0" smtClean="0"/>
              <a:t> </a:t>
            </a:r>
            <a:r>
              <a:rPr lang="en-US" altLang="zh-CN" baseline="0" dirty="0" smtClean="0"/>
              <a:t>…</a:t>
            </a:r>
            <a:r>
              <a:rPr lang="zh-CN" altLang="en-US" baseline="0" dirty="0" smtClean="0"/>
              <a:t> </a:t>
            </a:r>
            <a:r>
              <a:rPr lang="en-US" altLang="zh-CN" baseline="0" dirty="0" smtClean="0"/>
              <a:t>the</a:t>
            </a:r>
            <a:r>
              <a:rPr lang="zh-CN" altLang="en-US" baseline="0" dirty="0" smtClean="0"/>
              <a:t> </a:t>
            </a:r>
            <a:r>
              <a:rPr lang="en-US" altLang="zh-CN" baseline="0" dirty="0" smtClean="0"/>
              <a:t>number</a:t>
            </a:r>
            <a:r>
              <a:rPr lang="zh-CN" altLang="en-US" baseline="0" dirty="0" smtClean="0"/>
              <a:t> </a:t>
            </a:r>
            <a:r>
              <a:rPr lang="en-US" altLang="zh-CN" baseline="0" dirty="0" smtClean="0"/>
              <a:t>of</a:t>
            </a:r>
            <a:r>
              <a:rPr lang="zh-CN" altLang="en-US" baseline="0" dirty="0" smtClean="0"/>
              <a:t> </a:t>
            </a:r>
            <a:r>
              <a:rPr lang="en-US" altLang="zh-CN" baseline="0" dirty="0" smtClean="0"/>
              <a:t>tweets.</a:t>
            </a:r>
            <a:r>
              <a:rPr lang="zh-CN" altLang="en-US" baseline="0" dirty="0" smtClean="0"/>
              <a:t> </a:t>
            </a:r>
            <a:r>
              <a:rPr lang="en-US" baseline="0" dirty="0" smtClean="0"/>
              <a:t>Our accuracy is 0.751 – much higher than SPOT</a:t>
            </a:r>
            <a:r>
              <a:rPr lang="zh-CN" altLang="en-US" baseline="0" dirty="0" smtClean="0"/>
              <a:t> </a:t>
            </a:r>
            <a:r>
              <a:rPr lang="en-US" altLang="zh-CN" baseline="0" dirty="0" smtClean="0"/>
              <a:t>and</a:t>
            </a:r>
            <a:r>
              <a:rPr lang="zh-CN" altLang="en-US" baseline="0" dirty="0" smtClean="0"/>
              <a:t> </a:t>
            </a:r>
            <a:r>
              <a:rPr lang="en-US" altLang="zh-CN" baseline="0" dirty="0" err="1" smtClean="0"/>
              <a:t>OutRank</a:t>
            </a:r>
            <a:r>
              <a:rPr lang="en-US" baseline="0" dirty="0" smtClean="0"/>
              <a:t>. The</a:t>
            </a:r>
            <a:r>
              <a:rPr lang="zh-CN" altLang="en-US" baseline="0" dirty="0" smtClean="0"/>
              <a:t> </a:t>
            </a:r>
            <a:r>
              <a:rPr lang="en-US" altLang="zh-CN" baseline="0" dirty="0" smtClean="0"/>
              <a:t>interesting</a:t>
            </a:r>
            <a:r>
              <a:rPr lang="zh-CN" altLang="en-US" baseline="0" dirty="0" smtClean="0"/>
              <a:t> </a:t>
            </a:r>
            <a:r>
              <a:rPr lang="en-US" altLang="zh-CN" baseline="0" dirty="0" smtClean="0"/>
              <a:t>thing</a:t>
            </a:r>
            <a:r>
              <a:rPr lang="zh-CN" altLang="en-US" baseline="0" dirty="0" smtClean="0"/>
              <a:t> </a:t>
            </a:r>
            <a:r>
              <a:rPr lang="en-US" altLang="zh-CN" baseline="0" dirty="0" smtClean="0"/>
              <a:t>is</a:t>
            </a:r>
            <a:r>
              <a:rPr lang="zh-CN" altLang="en-US" baseline="0" dirty="0" smtClean="0"/>
              <a:t> </a:t>
            </a:r>
            <a:r>
              <a:rPr lang="en-US" altLang="zh-CN" baseline="0" dirty="0" smtClean="0"/>
              <a:t>i</a:t>
            </a:r>
            <a:r>
              <a:rPr lang="en-US" baseline="0" dirty="0" smtClean="0"/>
              <a:t>f we blame fraudsters caught by either </a:t>
            </a:r>
            <a:r>
              <a:rPr lang="en-US" baseline="0" dirty="0" err="1" smtClean="0"/>
              <a:t>CatchSync</a:t>
            </a:r>
            <a:r>
              <a:rPr lang="en-US" baseline="0" dirty="0" smtClean="0"/>
              <a:t> for suspicious behavior or SPOT for suspicious content, we can have a better performance to 0.813</a:t>
            </a:r>
            <a:r>
              <a:rPr lang="en-US" altLang="zh-CN" baseline="0" dirty="0" smtClean="0"/>
              <a:t>,</a:t>
            </a:r>
            <a:r>
              <a:rPr lang="zh-CN" altLang="en-US" baseline="0" dirty="0" smtClean="0"/>
              <a:t> </a:t>
            </a:r>
            <a:r>
              <a:rPr lang="en-US" altLang="zh-CN" baseline="0" dirty="0" smtClean="0"/>
              <a:t>which</a:t>
            </a:r>
            <a:r>
              <a:rPr lang="zh-CN" altLang="en-US" baseline="0" dirty="0" smtClean="0"/>
              <a:t> </a:t>
            </a:r>
            <a:r>
              <a:rPr lang="en-US" altLang="zh-CN" baseline="0" dirty="0" smtClean="0"/>
              <a:t>means</a:t>
            </a:r>
            <a:r>
              <a:rPr lang="zh-CN" altLang="en-US" baseline="0" dirty="0" smtClean="0"/>
              <a:t> </a:t>
            </a:r>
            <a:r>
              <a:rPr lang="en-US" altLang="zh-CN" baseline="0" dirty="0" smtClean="0"/>
              <a:t>these</a:t>
            </a:r>
            <a:r>
              <a:rPr lang="zh-CN" altLang="en-US" baseline="0" dirty="0" smtClean="0"/>
              <a:t> </a:t>
            </a:r>
            <a:r>
              <a:rPr lang="en-US" altLang="zh-CN" baseline="0" dirty="0" smtClean="0"/>
              <a:t>two</a:t>
            </a:r>
            <a:r>
              <a:rPr lang="zh-CN" altLang="en-US" baseline="0" dirty="0" smtClean="0"/>
              <a:t> </a:t>
            </a:r>
            <a:r>
              <a:rPr lang="en-US" altLang="zh-CN" baseline="0" dirty="0" smtClean="0"/>
              <a:t>methods</a:t>
            </a:r>
            <a:r>
              <a:rPr lang="zh-CN" altLang="en-US" baseline="0" dirty="0" smtClean="0"/>
              <a:t> </a:t>
            </a:r>
            <a:r>
              <a:rPr lang="en-US" altLang="zh-CN" baseline="0" dirty="0" smtClean="0"/>
              <a:t>are</a:t>
            </a:r>
            <a:r>
              <a:rPr lang="zh-CN" altLang="en-US" baseline="0" dirty="0" smtClean="0"/>
              <a:t> </a:t>
            </a:r>
            <a:r>
              <a:rPr lang="en-US" altLang="zh-CN" baseline="0" dirty="0" smtClean="0"/>
              <a:t>complementary.</a:t>
            </a:r>
            <a:r>
              <a:rPr lang="zh-CN" altLang="en-US" baseline="0" dirty="0" smtClean="0"/>
              <a:t> </a:t>
            </a:r>
            <a:r>
              <a:rPr lang="en-US" altLang="zh-CN" baseline="0" dirty="0" smtClean="0"/>
              <a:t>We</a:t>
            </a:r>
            <a:r>
              <a:rPr lang="zh-CN" altLang="en-US" baseline="0" dirty="0" smtClean="0"/>
              <a:t> </a:t>
            </a:r>
            <a:r>
              <a:rPr lang="en-US" altLang="zh-CN" baseline="0" dirty="0" smtClean="0"/>
              <a:t>suggest</a:t>
            </a:r>
            <a:r>
              <a:rPr lang="zh-CN" altLang="en-US" baseline="0" dirty="0" smtClean="0"/>
              <a:t> </a:t>
            </a:r>
            <a:r>
              <a:rPr lang="en-US" altLang="zh-CN" baseline="0" dirty="0" smtClean="0"/>
              <a:t>Twitter</a:t>
            </a:r>
            <a:r>
              <a:rPr lang="zh-CN" altLang="en-US" baseline="0" dirty="0" smtClean="0"/>
              <a:t> </a:t>
            </a:r>
            <a:r>
              <a:rPr lang="en-US" altLang="zh-CN" baseline="0" dirty="0" smtClean="0"/>
              <a:t>company</a:t>
            </a:r>
            <a:r>
              <a:rPr lang="zh-CN" altLang="en-US" baseline="0" dirty="0" smtClean="0"/>
              <a:t> </a:t>
            </a:r>
            <a:r>
              <a:rPr lang="en-US" altLang="zh-CN" baseline="0" dirty="0" smtClean="0"/>
              <a:t>to</a:t>
            </a:r>
            <a:r>
              <a:rPr lang="zh-CN" altLang="en-US" baseline="0" dirty="0" smtClean="0"/>
              <a:t> </a:t>
            </a:r>
            <a:r>
              <a:rPr lang="en-US" altLang="zh-CN" baseline="0" dirty="0" smtClean="0"/>
              <a:t>capture</a:t>
            </a:r>
            <a:r>
              <a:rPr lang="zh-CN" altLang="en-US" baseline="0" dirty="0" smtClean="0"/>
              <a:t> </a:t>
            </a:r>
            <a:r>
              <a:rPr lang="en-US" altLang="zh-CN" baseline="0" dirty="0" smtClean="0"/>
              <a:t>fraudulent</a:t>
            </a:r>
            <a:r>
              <a:rPr lang="zh-CN" altLang="en-US" baseline="0" dirty="0" smtClean="0"/>
              <a:t> </a:t>
            </a:r>
            <a:r>
              <a:rPr lang="en-US" altLang="zh-CN" baseline="0" dirty="0" smtClean="0"/>
              <a:t>behaviors.</a:t>
            </a:r>
            <a:r>
              <a:rPr lang="zh-CN" altLang="en-US" baseline="0" dirty="0" smtClean="0"/>
              <a:t> </a:t>
            </a:r>
            <a:r>
              <a:rPr lang="en-US" altLang="zh-CN" baseline="0" dirty="0" smtClean="0"/>
              <a:t>I</a:t>
            </a:r>
            <a:r>
              <a:rPr lang="zh-CN" altLang="en-US" baseline="0" dirty="0" smtClean="0"/>
              <a:t> </a:t>
            </a:r>
            <a:r>
              <a:rPr lang="en-US" altLang="zh-CN" baseline="0" dirty="0" smtClean="0"/>
              <a:t>believe</a:t>
            </a:r>
            <a:r>
              <a:rPr lang="zh-CN" altLang="en-US" baseline="0" dirty="0" smtClean="0"/>
              <a:t> </a:t>
            </a:r>
            <a:r>
              <a:rPr lang="en-US" altLang="zh-CN" baseline="0" dirty="0" smtClean="0"/>
              <a:t>they</a:t>
            </a:r>
            <a:r>
              <a:rPr lang="zh-CN" altLang="en-US" baseline="0" dirty="0" smtClean="0"/>
              <a:t> </a:t>
            </a:r>
            <a:r>
              <a:rPr lang="en-US" altLang="zh-CN" baseline="0" dirty="0" smtClean="0"/>
              <a:t>have</a:t>
            </a:r>
            <a:r>
              <a:rPr lang="zh-CN" altLang="en-US" baseline="0" dirty="0" smtClean="0"/>
              <a:t> </a:t>
            </a:r>
            <a:r>
              <a:rPr lang="en-US" altLang="zh-CN" baseline="0" dirty="0" smtClean="0"/>
              <a:t>got</a:t>
            </a:r>
            <a:r>
              <a:rPr lang="zh-CN" altLang="en-US" baseline="0" dirty="0" smtClean="0"/>
              <a:t> </a:t>
            </a:r>
            <a:r>
              <a:rPr lang="en-US" altLang="zh-CN" baseline="0" dirty="0" smtClean="0"/>
              <a:t>a</a:t>
            </a:r>
            <a:r>
              <a:rPr lang="zh-CN" altLang="en-US" baseline="0" dirty="0" smtClean="0"/>
              <a:t> </a:t>
            </a:r>
            <a:r>
              <a:rPr lang="en-US" altLang="zh-CN" baseline="0" dirty="0" smtClean="0"/>
              <a:t>large</a:t>
            </a:r>
            <a:r>
              <a:rPr lang="zh-CN" altLang="en-US" baseline="0" dirty="0" smtClean="0"/>
              <a:t> </a:t>
            </a:r>
            <a:r>
              <a:rPr lang="en-US" altLang="zh-CN" baseline="0" dirty="0" smtClean="0"/>
              <a:t>vocabulary</a:t>
            </a:r>
            <a:r>
              <a:rPr lang="zh-CN" altLang="en-US" baseline="0" dirty="0" smtClean="0"/>
              <a:t> </a:t>
            </a:r>
            <a:r>
              <a:rPr lang="en-US" altLang="zh-CN" baseline="0" dirty="0" smtClean="0"/>
              <a:t>of</a:t>
            </a:r>
            <a:r>
              <a:rPr lang="zh-CN" altLang="en-US" baseline="0" dirty="0" smtClean="0"/>
              <a:t> </a:t>
            </a:r>
            <a:r>
              <a:rPr lang="en-US" altLang="zh-CN" baseline="0" dirty="0" smtClean="0"/>
              <a:t>suspicious</a:t>
            </a:r>
            <a:r>
              <a:rPr lang="zh-CN" altLang="en-US" baseline="0" dirty="0" smtClean="0"/>
              <a:t> </a:t>
            </a:r>
            <a:r>
              <a:rPr lang="en-US" altLang="zh-CN" baseline="0" dirty="0" smtClean="0"/>
              <a:t>content.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38</a:t>
            </a:fld>
            <a:endParaRPr lang="en-US"/>
          </a:p>
        </p:txBody>
      </p:sp>
    </p:spTree>
    <p:extLst>
      <p:ext uri="{BB962C8B-B14F-4D97-AF65-F5344CB8AC3E}">
        <p14:creationId xmlns:p14="http://schemas.microsoft.com/office/powerpoint/2010/main" val="355842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t>
            </a:r>
            <a:r>
              <a:rPr lang="en-US" dirty="0" err="1" smtClean="0"/>
              <a:t>Tencent</a:t>
            </a:r>
            <a:r>
              <a:rPr lang="en-US" baseline="0" dirty="0" smtClean="0"/>
              <a:t> </a:t>
            </a:r>
            <a:r>
              <a:rPr lang="en-US" baseline="0" dirty="0" err="1" smtClean="0"/>
              <a:t>Weibo</a:t>
            </a:r>
            <a:r>
              <a:rPr lang="en-US" baseline="0" dirty="0" smtClean="0"/>
              <a:t>, </a:t>
            </a:r>
            <a:r>
              <a:rPr lang="en-US" baseline="0" dirty="0" err="1" smtClean="0"/>
              <a:t>CatchSync</a:t>
            </a:r>
            <a:r>
              <a:rPr lang="en-US" baseline="0" dirty="0" smtClean="0"/>
              <a:t> is also better than SPOT and the combination is much better.</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39</a:t>
            </a:fld>
            <a:endParaRPr lang="en-US"/>
          </a:p>
        </p:txBody>
      </p:sp>
    </p:spTree>
    <p:extLst>
      <p:ext uri="{BB962C8B-B14F-4D97-AF65-F5344CB8AC3E}">
        <p14:creationId xmlns:p14="http://schemas.microsoft.com/office/powerpoint/2010/main" val="12931577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here</a:t>
            </a:r>
            <a:r>
              <a:rPr lang="en-US" baseline="0" dirty="0" smtClean="0"/>
              <a:t> are our goals. Given us a graph. It could be very large. It could be directed or bi-partite. How can we find the frauds</a:t>
            </a:r>
            <a:r>
              <a:rPr lang="zh-CN" altLang="en-US" baseline="0" dirty="0" smtClean="0"/>
              <a:t> </a:t>
            </a:r>
            <a:r>
              <a:rPr lang="en-US" baseline="0" dirty="0" smtClean="0"/>
              <a:t>that create anomalous edges? Our goals towards this problem are: first, to find the patterns that can distinguish</a:t>
            </a:r>
            <a:r>
              <a:rPr lang="zh-CN" altLang="en-US" baseline="0" dirty="0" smtClean="0"/>
              <a:t> </a:t>
            </a:r>
            <a:r>
              <a:rPr lang="en-US" altLang="zh-CN" baseline="0" dirty="0" smtClean="0"/>
              <a:t>fraudsters</a:t>
            </a:r>
            <a:r>
              <a:rPr lang="zh-CN" altLang="en-US" baseline="0" dirty="0" smtClean="0"/>
              <a:t> </a:t>
            </a:r>
            <a:r>
              <a:rPr lang="en-US" altLang="zh-CN" baseline="0" dirty="0" smtClean="0"/>
              <a:t>from</a:t>
            </a:r>
            <a:r>
              <a:rPr lang="zh-CN" altLang="en-US" baseline="0" dirty="0" smtClean="0"/>
              <a:t> </a:t>
            </a:r>
            <a:r>
              <a:rPr lang="en-US" altLang="zh-CN" baseline="0" dirty="0" smtClean="0"/>
              <a:t>normal</a:t>
            </a:r>
            <a:r>
              <a:rPr lang="zh-CN" altLang="en-US" baseline="0" dirty="0" smtClean="0"/>
              <a:t> </a:t>
            </a:r>
            <a:r>
              <a:rPr lang="en-US" altLang="zh-CN" baseline="0" dirty="0" smtClean="0"/>
              <a:t>users</a:t>
            </a:r>
            <a:r>
              <a:rPr lang="en-US" baseline="0" dirty="0" smtClean="0"/>
              <a:t>; second, 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baseline="0" dirty="0" smtClean="0"/>
              <a:t>develop</a:t>
            </a:r>
            <a:r>
              <a:rPr lang="zh-CN" altLang="en-US" baseline="0" dirty="0" smtClean="0"/>
              <a:t> </a:t>
            </a:r>
            <a:r>
              <a:rPr lang="en-US" baseline="0" dirty="0" smtClean="0"/>
              <a:t>an</a:t>
            </a:r>
            <a:r>
              <a:rPr lang="zh-CN" altLang="en-US" baseline="0" dirty="0" smtClean="0"/>
              <a:t> </a:t>
            </a:r>
            <a:r>
              <a:rPr lang="en-US" altLang="zh-CN" baseline="0" dirty="0" smtClean="0"/>
              <a:t>algorithm</a:t>
            </a:r>
            <a:r>
              <a:rPr lang="zh-CN" altLang="en-US" baseline="0" dirty="0" smtClean="0"/>
              <a:t> </a:t>
            </a:r>
            <a:r>
              <a:rPr lang="en-US" baseline="0" dirty="0" smtClean="0"/>
              <a:t>that can catch the fraudsters.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a:t>
            </a:fld>
            <a:endParaRPr lang="en-US"/>
          </a:p>
        </p:txBody>
      </p:sp>
    </p:spTree>
    <p:extLst>
      <p:ext uri="{BB962C8B-B14F-4D97-AF65-F5344CB8AC3E}">
        <p14:creationId xmlns:p14="http://schemas.microsoft.com/office/powerpoint/2010/main" val="547861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we give the precision-recall</a:t>
            </a:r>
            <a:r>
              <a:rPr lang="en-US" baseline="0" dirty="0" smtClean="0"/>
              <a:t> curves to further demonstrate our effectiveness.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40</a:t>
            </a:fld>
            <a:endParaRPr lang="en-US"/>
          </a:p>
        </p:txBody>
      </p:sp>
    </p:spTree>
    <p:extLst>
      <p:ext uri="{BB962C8B-B14F-4D97-AF65-F5344CB8AC3E}">
        <p14:creationId xmlns:p14="http://schemas.microsoft.com/office/powerpoint/2010/main" val="11356989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Fraudsters</a:t>
            </a:r>
            <a:r>
              <a:rPr lang="zh-CN" altLang="en-US" dirty="0" smtClean="0"/>
              <a:t> </a:t>
            </a:r>
            <a:r>
              <a:rPr lang="en-US" altLang="zh-CN" dirty="0" smtClean="0"/>
              <a:t>can</a:t>
            </a:r>
            <a:r>
              <a:rPr lang="zh-CN" altLang="en-US" dirty="0" smtClean="0"/>
              <a:t> </a:t>
            </a:r>
            <a:r>
              <a:rPr lang="en-US" altLang="zh-CN" dirty="0" smtClean="0"/>
              <a:t>also</a:t>
            </a:r>
            <a:r>
              <a:rPr lang="zh-CN" altLang="en-US" dirty="0" smtClean="0"/>
              <a:t> </a:t>
            </a:r>
            <a:r>
              <a:rPr lang="en-US" altLang="zh-CN" dirty="0" smtClean="0"/>
              <a:t>be</a:t>
            </a:r>
            <a:r>
              <a:rPr lang="zh-CN" altLang="en-US" dirty="0" smtClean="0"/>
              <a:t> </a:t>
            </a:r>
            <a:r>
              <a:rPr lang="en-US" altLang="zh-CN" dirty="0" smtClean="0"/>
              <a:t>smart</a:t>
            </a:r>
            <a:r>
              <a:rPr lang="zh-CN" altLang="en-US" dirty="0" smtClean="0"/>
              <a:t> </a:t>
            </a:r>
            <a:r>
              <a:rPr lang="en-US" altLang="zh-CN" dirty="0" smtClean="0"/>
              <a:t>when</a:t>
            </a:r>
            <a:r>
              <a:rPr lang="zh-CN" altLang="en-US" dirty="0" smtClean="0"/>
              <a:t> </a:t>
            </a:r>
            <a:r>
              <a:rPr lang="en-US" altLang="zh-CN" dirty="0" smtClean="0"/>
              <a:t>they</a:t>
            </a:r>
            <a:r>
              <a:rPr lang="zh-CN" altLang="en-US" dirty="0" smtClean="0"/>
              <a:t> </a:t>
            </a:r>
            <a:r>
              <a:rPr lang="en-US" altLang="zh-CN" dirty="0" smtClean="0"/>
              <a:t>build</a:t>
            </a:r>
            <a:r>
              <a:rPr lang="zh-CN" altLang="en-US" dirty="0" smtClean="0"/>
              <a:t> </a:t>
            </a:r>
            <a:r>
              <a:rPr lang="en-US" altLang="zh-CN" dirty="0" smtClean="0"/>
              <a:t>their</a:t>
            </a:r>
            <a:r>
              <a:rPr lang="zh-CN" altLang="en-US" dirty="0" smtClean="0"/>
              <a:t> </a:t>
            </a:r>
            <a:r>
              <a:rPr lang="en-US" altLang="zh-CN" dirty="0" smtClean="0"/>
              <a:t>links.</a:t>
            </a:r>
            <a:r>
              <a:rPr lang="zh-CN" altLang="en-US" dirty="0" smtClean="0"/>
              <a:t> </a:t>
            </a:r>
            <a:r>
              <a:rPr lang="en-US" dirty="0" smtClean="0"/>
              <a:t>For example, besides</a:t>
            </a:r>
            <a:r>
              <a:rPr lang="en-US" baseline="0" dirty="0" smtClean="0"/>
              <a:t> their targets or customers, they can follow President Obama as “popular” camouflage. They can also follow some random user like you and me for camouflage</a:t>
            </a:r>
            <a:r>
              <a:rPr lang="en-US" altLang="zh-CN" baseline="0" dirty="0" smtClean="0"/>
              <a:t>.</a:t>
            </a:r>
            <a:r>
              <a:rPr lang="zh-CN" altLang="en-US" baseline="0" dirty="0" smtClean="0"/>
              <a:t> </a:t>
            </a:r>
            <a:r>
              <a:rPr lang="en-US" altLang="zh-CN" baseline="0" dirty="0" smtClean="0"/>
              <a:t>We</a:t>
            </a:r>
            <a:r>
              <a:rPr lang="zh-CN" altLang="en-US" baseline="0" dirty="0" smtClean="0"/>
              <a:t> </a:t>
            </a:r>
            <a:r>
              <a:rPr lang="en-US" altLang="zh-CN" baseline="0" dirty="0" smtClean="0"/>
              <a:t>want</a:t>
            </a:r>
            <a:r>
              <a:rPr lang="zh-CN" altLang="en-US" baseline="0" dirty="0" smtClean="0"/>
              <a:t> </a:t>
            </a:r>
            <a:r>
              <a:rPr lang="en-US" altLang="zh-CN" baseline="0" dirty="0" smtClean="0"/>
              <a:t>to</a:t>
            </a:r>
            <a:r>
              <a:rPr lang="zh-CN" altLang="en-US" baseline="0" dirty="0" smtClean="0"/>
              <a:t> </a:t>
            </a:r>
            <a:r>
              <a:rPr lang="en-US" altLang="zh-CN" baseline="0" dirty="0" smtClean="0"/>
              <a:t>know</a:t>
            </a:r>
            <a:r>
              <a:rPr lang="zh-CN" altLang="en-US" baseline="0" dirty="0" smtClean="0"/>
              <a:t> </a:t>
            </a:r>
            <a:r>
              <a:rPr lang="en-US" altLang="zh-CN" baseline="0" dirty="0" smtClean="0"/>
              <a:t>if</a:t>
            </a:r>
            <a:r>
              <a:rPr lang="zh-CN" altLang="en-US" baseline="0" dirty="0" smtClean="0"/>
              <a:t> </a:t>
            </a:r>
            <a:r>
              <a:rPr lang="en-US" altLang="zh-CN" baseline="0" dirty="0" smtClean="0"/>
              <a:t>our</a:t>
            </a:r>
            <a:r>
              <a:rPr lang="zh-CN" altLang="en-US" baseline="0" dirty="0" smtClean="0"/>
              <a:t> </a:t>
            </a:r>
            <a:r>
              <a:rPr lang="en-US" altLang="zh-CN" baseline="0" dirty="0" err="1" smtClean="0"/>
              <a:t>CatchSync</a:t>
            </a:r>
            <a:r>
              <a:rPr lang="zh-CN" altLang="en-US" baseline="0" dirty="0" smtClean="0"/>
              <a:t> </a:t>
            </a:r>
            <a:r>
              <a:rPr lang="en-US" altLang="zh-CN" baseline="0" dirty="0" smtClean="0"/>
              <a:t>is</a:t>
            </a:r>
            <a:r>
              <a:rPr lang="zh-CN" altLang="en-US" baseline="0" dirty="0" smtClean="0"/>
              <a:t> </a:t>
            </a:r>
            <a:r>
              <a:rPr lang="en-US" altLang="zh-CN" baseline="0" dirty="0" smtClean="0"/>
              <a:t>robust</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camouflage.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41</a:t>
            </a:fld>
            <a:endParaRPr lang="en-US"/>
          </a:p>
        </p:txBody>
      </p:sp>
    </p:spTree>
    <p:extLst>
      <p:ext uri="{BB962C8B-B14F-4D97-AF65-F5344CB8AC3E}">
        <p14:creationId xmlns:p14="http://schemas.microsoft.com/office/powerpoint/2010/main" val="4208332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 synthetic data to test it. First we generate a random power-law graph and then inject synchronized behaviors on it. We can see the </a:t>
            </a:r>
            <a:r>
              <a:rPr lang="en-US" baseline="0" dirty="0" err="1" smtClean="0"/>
              <a:t>followees</a:t>
            </a:r>
            <a:r>
              <a:rPr lang="en-US" baseline="0" dirty="0" smtClean="0"/>
              <a:t> are shown as outliers in the feature space. And we can catch the injected followers easily in synchronicity-normality plot.</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42</a:t>
            </a:fld>
            <a:endParaRPr lang="en-US"/>
          </a:p>
        </p:txBody>
      </p:sp>
    </p:spTree>
    <p:extLst>
      <p:ext uri="{BB962C8B-B14F-4D97-AF65-F5344CB8AC3E}">
        <p14:creationId xmlns:p14="http://schemas.microsoft.com/office/powerpoint/2010/main" val="1372212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we make the injected </a:t>
            </a:r>
            <a:r>
              <a:rPr lang="en-US" dirty="0" err="1" smtClean="0"/>
              <a:t>folllowers</a:t>
            </a:r>
            <a:r>
              <a:rPr lang="en-US" dirty="0" smtClean="0"/>
              <a:t> to follow 10% more popular nodes and more</a:t>
            </a:r>
            <a:r>
              <a:rPr lang="en-US" baseline="0" dirty="0" smtClean="0"/>
              <a:t> random nodes. The injected </a:t>
            </a:r>
            <a:r>
              <a:rPr lang="en-US" baseline="0" dirty="0" err="1" smtClean="0"/>
              <a:t>followees</a:t>
            </a:r>
            <a:r>
              <a:rPr lang="en-US" baseline="0" dirty="0" smtClean="0"/>
              <a:t> are not outliers now. They hide in the feature space. But our synchronicity-normality plot can still find the inject</a:t>
            </a:r>
            <a:r>
              <a:rPr lang="en-US" altLang="zh-CN" baseline="0" dirty="0" smtClean="0"/>
              <a:t>ed</a:t>
            </a:r>
            <a:r>
              <a:rPr lang="en-US" baseline="0" dirty="0" smtClean="0"/>
              <a:t> followers who have synchronized and abnormal behaviors.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43</a:t>
            </a:fld>
            <a:endParaRPr lang="en-US"/>
          </a:p>
        </p:txBody>
      </p:sp>
    </p:spTree>
    <p:extLst>
      <p:ext uri="{BB962C8B-B14F-4D97-AF65-F5344CB8AC3E}">
        <p14:creationId xmlns:p14="http://schemas.microsoft.com/office/powerpoint/2010/main" val="11252001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a:t>
            </a:r>
            <a:r>
              <a:rPr lang="en-US" baseline="0" dirty="0" smtClean="0"/>
              <a:t> do experiments on the synthetic data to test the precision and recall when there are popular camouflage or random camouflage. Our </a:t>
            </a:r>
            <a:r>
              <a:rPr lang="en-US" baseline="0" dirty="0" err="1" smtClean="0"/>
              <a:t>CatchSync</a:t>
            </a:r>
            <a:r>
              <a:rPr lang="en-US" baseline="0" dirty="0" smtClean="0"/>
              <a:t> is close to the ideal. So we claim that </a:t>
            </a:r>
            <a:r>
              <a:rPr lang="en-US" baseline="0" dirty="0" err="1" smtClean="0"/>
              <a:t>CatchSync</a:t>
            </a:r>
            <a:r>
              <a:rPr lang="en-US" baseline="0" dirty="0" smtClean="0"/>
              <a:t> is robust to camouflage.</a:t>
            </a:r>
            <a:endParaRPr lang="en-US" dirty="0" smtClean="0"/>
          </a:p>
        </p:txBody>
      </p:sp>
      <p:sp>
        <p:nvSpPr>
          <p:cNvPr id="4" name="Slide Number Placeholder 3"/>
          <p:cNvSpPr>
            <a:spLocks noGrp="1"/>
          </p:cNvSpPr>
          <p:nvPr>
            <p:ph type="sldNum" sz="quarter" idx="10"/>
          </p:nvPr>
        </p:nvSpPr>
        <p:spPr/>
        <p:txBody>
          <a:bodyPr/>
          <a:lstStyle/>
          <a:p>
            <a:fld id="{8AA96731-B3E5-4462-A5DD-EFA562CE11DC}" type="slidenum">
              <a:rPr lang="en-US" smtClean="0"/>
              <a:t>44</a:t>
            </a:fld>
            <a:endParaRPr lang="en-US"/>
          </a:p>
        </p:txBody>
      </p:sp>
    </p:spTree>
    <p:extLst>
      <p:ext uri="{BB962C8B-B14F-4D97-AF65-F5344CB8AC3E}">
        <p14:creationId xmlns:p14="http://schemas.microsoft.com/office/powerpoint/2010/main" val="3059026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zh-CN" altLang="en-US" dirty="0" smtClean="0"/>
              <a:t> </a:t>
            </a:r>
            <a:r>
              <a:rPr lang="en-US" altLang="zh-CN" dirty="0" smtClean="0"/>
              <a:t>we</a:t>
            </a:r>
            <a:r>
              <a:rPr lang="zh-CN" altLang="en-US" dirty="0" smtClean="0"/>
              <a:t> </a:t>
            </a:r>
            <a:r>
              <a:rPr lang="en-US" altLang="zh-CN" dirty="0" smtClean="0"/>
              <a:t>conclude</a:t>
            </a:r>
            <a:r>
              <a:rPr lang="zh-CN" altLang="en-US" dirty="0" smtClean="0"/>
              <a:t> </a:t>
            </a:r>
            <a:r>
              <a:rPr lang="en-US" altLang="zh-CN" dirty="0" smtClean="0"/>
              <a:t>our</a:t>
            </a:r>
            <a:r>
              <a:rPr lang="zh-CN" altLang="en-US" dirty="0" smtClean="0"/>
              <a:t> </a:t>
            </a:r>
            <a:r>
              <a:rPr lang="en-US" altLang="zh-CN" dirty="0" smtClean="0"/>
              <a:t>talk.</a:t>
            </a:r>
            <a:r>
              <a:rPr lang="zh-CN" altLang="en-US" dirty="0" smtClean="0"/>
              <a:t> </a:t>
            </a:r>
            <a:r>
              <a:rPr lang="en-US" altLang="zh-CN" dirty="0" smtClean="0"/>
              <a:t>First,</a:t>
            </a:r>
            <a:r>
              <a:rPr lang="zh-CN" altLang="en-US" dirty="0" smtClean="0"/>
              <a:t> </a:t>
            </a:r>
            <a:r>
              <a:rPr lang="en-US" altLang="zh-CN" dirty="0" smtClean="0"/>
              <a:t>we</a:t>
            </a:r>
            <a:r>
              <a:rPr lang="zh-CN" altLang="en-US" dirty="0" smtClean="0"/>
              <a:t> </a:t>
            </a:r>
            <a:r>
              <a:rPr lang="en-US" altLang="zh-CN" dirty="0" smtClean="0"/>
              <a:t>find</a:t>
            </a:r>
            <a:r>
              <a:rPr lang="zh-CN" altLang="en-US" dirty="0" smtClean="0"/>
              <a:t> </a:t>
            </a:r>
            <a:r>
              <a:rPr lang="en-US" altLang="zh-CN" dirty="0" smtClean="0"/>
              <a:t>fraudulent</a:t>
            </a:r>
            <a:r>
              <a:rPr lang="zh-CN" altLang="en-US" dirty="0" smtClean="0"/>
              <a:t> </a:t>
            </a:r>
            <a:r>
              <a:rPr lang="en-US" altLang="zh-CN" dirty="0" smtClean="0"/>
              <a:t>users</a:t>
            </a:r>
            <a:r>
              <a:rPr lang="zh-CN" altLang="en-US" dirty="0" smtClean="0"/>
              <a:t> </a:t>
            </a:r>
            <a:r>
              <a:rPr lang="en-US" altLang="zh-CN" dirty="0" smtClean="0"/>
              <a:t>behave</a:t>
            </a:r>
            <a:r>
              <a:rPr lang="zh-CN" altLang="en-US" dirty="0" smtClean="0"/>
              <a:t> </a:t>
            </a:r>
            <a:r>
              <a:rPr lang="en-US" altLang="zh-CN" dirty="0" smtClean="0"/>
              <a:t>synchronized</a:t>
            </a:r>
            <a:r>
              <a:rPr lang="zh-CN" altLang="en-US" dirty="0" smtClean="0"/>
              <a:t> </a:t>
            </a:r>
            <a:r>
              <a:rPr lang="en-US" altLang="zh-CN" dirty="0" smtClean="0"/>
              <a:t>and</a:t>
            </a:r>
            <a:r>
              <a:rPr lang="zh-CN" altLang="en-US" dirty="0" smtClean="0"/>
              <a:t> </a:t>
            </a:r>
            <a:r>
              <a:rPr lang="en-US" altLang="zh-CN" dirty="0" smtClean="0"/>
              <a:t>abnormal,</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to</a:t>
            </a:r>
            <a:r>
              <a:rPr lang="zh-CN" altLang="en-US" dirty="0" smtClean="0"/>
              <a:t> </a:t>
            </a:r>
            <a:r>
              <a:rPr lang="en-US" altLang="zh-CN" dirty="0" smtClean="0"/>
              <a:t>distinguish</a:t>
            </a:r>
            <a:r>
              <a:rPr lang="zh-CN" altLang="en-US" dirty="0" smtClean="0"/>
              <a:t> </a:t>
            </a:r>
            <a:r>
              <a:rPr lang="en-US" altLang="zh-CN" dirty="0" smtClean="0"/>
              <a:t>them</a:t>
            </a:r>
            <a:r>
              <a:rPr lang="zh-CN" altLang="en-US" dirty="0" smtClean="0"/>
              <a:t> </a:t>
            </a:r>
            <a:r>
              <a:rPr lang="en-US" altLang="zh-CN" dirty="0" smtClean="0"/>
              <a:t>from</a:t>
            </a:r>
            <a:r>
              <a:rPr lang="zh-CN" altLang="en-US" dirty="0" smtClean="0"/>
              <a:t> </a:t>
            </a:r>
            <a:r>
              <a:rPr lang="en-US" altLang="zh-CN" dirty="0" smtClean="0"/>
              <a:t>normal</a:t>
            </a:r>
            <a:r>
              <a:rPr lang="zh-CN" altLang="en-US" dirty="0" smtClean="0"/>
              <a:t> </a:t>
            </a:r>
            <a:r>
              <a:rPr lang="en-US" altLang="zh-CN" dirty="0" smtClean="0"/>
              <a:t>users.</a:t>
            </a:r>
            <a:r>
              <a:rPr lang="zh-CN" altLang="en-US" dirty="0" smtClean="0"/>
              <a:t> </a:t>
            </a:r>
            <a:r>
              <a:rPr lang="en-US" altLang="zh-CN" dirty="0" smtClean="0"/>
              <a:t>Second,</a:t>
            </a:r>
            <a:r>
              <a:rPr lang="zh-CN" altLang="en-US" dirty="0" smtClean="0"/>
              <a:t> </a:t>
            </a:r>
            <a:r>
              <a:rPr lang="en-US" altLang="zh-CN" dirty="0" smtClean="0"/>
              <a:t>we</a:t>
            </a:r>
            <a:r>
              <a:rPr lang="zh-CN" altLang="en-US" dirty="0" smtClean="0"/>
              <a:t> </a:t>
            </a:r>
            <a:r>
              <a:rPr lang="en-US" altLang="zh-CN" dirty="0" smtClean="0"/>
              <a:t>design</a:t>
            </a:r>
            <a:r>
              <a:rPr lang="zh-CN" altLang="en-US" dirty="0" smtClean="0"/>
              <a:t> </a:t>
            </a:r>
            <a:r>
              <a:rPr lang="en-US" altLang="zh-CN" dirty="0" err="1" smtClean="0"/>
              <a:t>CatchSync</a:t>
            </a:r>
            <a:r>
              <a:rPr lang="zh-CN" altLang="en-US" dirty="0" smtClean="0"/>
              <a:t> </a:t>
            </a:r>
            <a:r>
              <a:rPr lang="en-US" altLang="zh-CN" dirty="0" smtClean="0"/>
              <a:t>algorithm</a:t>
            </a:r>
            <a:r>
              <a:rPr lang="zh-CN" altLang="en-US" dirty="0" smtClean="0"/>
              <a:t> </a:t>
            </a:r>
            <a:r>
              <a:rPr lang="en-US" altLang="zh-CN" dirty="0" smtClean="0"/>
              <a:t>to</a:t>
            </a:r>
            <a:r>
              <a:rPr lang="zh-CN" altLang="en-US" dirty="0" smtClean="0"/>
              <a:t> </a:t>
            </a:r>
            <a:r>
              <a:rPr lang="en-US" altLang="zh-CN" dirty="0" smtClean="0"/>
              <a:t>catch</a:t>
            </a:r>
            <a:r>
              <a:rPr lang="zh-CN" altLang="en-US" dirty="0" smtClean="0"/>
              <a:t> </a:t>
            </a:r>
            <a:r>
              <a:rPr lang="en-US" altLang="zh-CN" dirty="0" smtClean="0"/>
              <a:t>fraudsters.</a:t>
            </a:r>
            <a:r>
              <a:rPr lang="zh-CN" altLang="en-US" dirty="0" smtClean="0"/>
              <a:t> </a:t>
            </a:r>
            <a:r>
              <a:rPr lang="en-US" altLang="zh-CN" dirty="0" err="1" smtClean="0"/>
              <a:t>CatchSync</a:t>
            </a:r>
            <a:r>
              <a:rPr lang="zh-CN" altLang="en-US" dirty="0" smtClean="0"/>
              <a:t> </a:t>
            </a:r>
            <a:r>
              <a:rPr lang="en-US" altLang="zh-CN" dirty="0" smtClean="0"/>
              <a:t>can</a:t>
            </a:r>
            <a:r>
              <a:rPr lang="zh-CN" altLang="en-US" dirty="0" smtClean="0"/>
              <a:t> </a:t>
            </a:r>
            <a:r>
              <a:rPr lang="en-US" altLang="zh-CN" dirty="0" smtClean="0"/>
              <a:t>remove</a:t>
            </a:r>
            <a:r>
              <a:rPr lang="zh-CN" altLang="en-US" dirty="0" smtClean="0"/>
              <a:t> </a:t>
            </a:r>
            <a:r>
              <a:rPr lang="en-US" altLang="zh-CN" dirty="0" smtClean="0"/>
              <a:t>spikes</a:t>
            </a:r>
            <a:r>
              <a:rPr lang="zh-CN" altLang="en-US" dirty="0" smtClean="0"/>
              <a:t> </a:t>
            </a:r>
            <a:r>
              <a:rPr lang="en-US" altLang="zh-CN" dirty="0" smtClean="0"/>
              <a:t>in</a:t>
            </a:r>
            <a:r>
              <a:rPr lang="zh-CN" altLang="en-US" dirty="0" smtClean="0"/>
              <a:t> </a:t>
            </a:r>
            <a:r>
              <a:rPr lang="en-US" altLang="zh-CN" dirty="0" smtClean="0"/>
              <a:t>degree</a:t>
            </a:r>
            <a:r>
              <a:rPr lang="zh-CN" altLang="en-US" dirty="0" smtClean="0"/>
              <a:t> </a:t>
            </a:r>
            <a:r>
              <a:rPr lang="en-US" altLang="zh-CN" dirty="0" smtClean="0"/>
              <a:t>distributions,</a:t>
            </a:r>
            <a:r>
              <a:rPr lang="zh-CN" altLang="en-US" dirty="0" smtClean="0"/>
              <a:t> </a:t>
            </a:r>
            <a:r>
              <a:rPr lang="en-US" altLang="zh-CN" dirty="0" smtClean="0"/>
              <a:t>and</a:t>
            </a:r>
            <a:r>
              <a:rPr lang="zh-CN" altLang="en-US" dirty="0" smtClean="0"/>
              <a:t> </a:t>
            </a:r>
            <a:r>
              <a:rPr lang="en-US" altLang="zh-CN" dirty="0" smtClean="0"/>
              <a:t>it’s</a:t>
            </a:r>
            <a:r>
              <a:rPr lang="zh-CN" altLang="en-US" dirty="0" smtClean="0"/>
              <a:t> </a:t>
            </a:r>
            <a:r>
              <a:rPr lang="en-US" altLang="zh-CN" dirty="0" smtClean="0"/>
              <a:t>content</a:t>
            </a:r>
            <a:r>
              <a:rPr lang="zh-CN" altLang="en-US" dirty="0" smtClean="0"/>
              <a:t> </a:t>
            </a:r>
            <a:r>
              <a:rPr lang="en-US" altLang="zh-CN" dirty="0" smtClean="0"/>
              <a:t>free</a:t>
            </a:r>
            <a:r>
              <a:rPr lang="zh-CN" altLang="en-US" dirty="0" smtClean="0"/>
              <a:t> </a:t>
            </a:r>
            <a:r>
              <a:rPr lang="en-US" altLang="zh-CN" dirty="0" smtClean="0"/>
              <a:t>and</a:t>
            </a:r>
            <a:r>
              <a:rPr lang="zh-CN" altLang="en-US" dirty="0" smtClean="0"/>
              <a:t> </a:t>
            </a:r>
            <a:r>
              <a:rPr lang="en-US" altLang="zh-CN" dirty="0" smtClean="0"/>
              <a:t>robust</a:t>
            </a:r>
            <a:r>
              <a:rPr lang="zh-CN" altLang="en-US" dirty="0" smtClean="0"/>
              <a:t> </a:t>
            </a:r>
            <a:r>
              <a:rPr lang="en-US" altLang="zh-CN" dirty="0" smtClean="0"/>
              <a:t>to</a:t>
            </a:r>
            <a:r>
              <a:rPr lang="zh-CN" altLang="en-US" dirty="0" smtClean="0"/>
              <a:t> </a:t>
            </a:r>
            <a:r>
              <a:rPr lang="en-US" altLang="zh-CN" dirty="0" smtClean="0"/>
              <a:t>camouflage.</a:t>
            </a:r>
            <a:r>
              <a:rPr lang="zh-CN" altLang="en-US" dirty="0" smtClean="0"/>
              <a:t> </a:t>
            </a:r>
            <a:r>
              <a:rPr lang="en-US" altLang="zh-CN" dirty="0" smtClean="0"/>
              <a:t>The</a:t>
            </a:r>
            <a:r>
              <a:rPr lang="zh-CN" altLang="en-US" dirty="0" smtClean="0"/>
              <a:t> </a:t>
            </a:r>
            <a:r>
              <a:rPr lang="en-US" altLang="zh-CN" dirty="0" smtClean="0"/>
              <a:t>future</a:t>
            </a:r>
            <a:r>
              <a:rPr lang="zh-CN" altLang="en-US" dirty="0" smtClean="0"/>
              <a:t> </a:t>
            </a:r>
            <a:r>
              <a:rPr lang="en-US" altLang="zh-CN" dirty="0" smtClean="0"/>
              <a:t>work</a:t>
            </a:r>
            <a:r>
              <a:rPr lang="zh-CN" altLang="en-US" dirty="0" smtClean="0"/>
              <a:t> </a:t>
            </a:r>
            <a:r>
              <a:rPr lang="en-US" altLang="zh-CN" dirty="0" smtClean="0"/>
              <a:t>could</a:t>
            </a:r>
            <a:r>
              <a:rPr lang="zh-CN" altLang="en-US" dirty="0" smtClean="0"/>
              <a:t> </a:t>
            </a:r>
            <a:r>
              <a:rPr lang="en-US" altLang="zh-CN" dirty="0" smtClean="0"/>
              <a:t>be</a:t>
            </a:r>
            <a:r>
              <a:rPr lang="zh-CN" altLang="en-US" dirty="0" smtClean="0"/>
              <a:t> </a:t>
            </a:r>
            <a:r>
              <a:rPr lang="en-US" altLang="zh-CN" dirty="0" smtClean="0"/>
              <a:t>using</a:t>
            </a:r>
            <a:r>
              <a:rPr lang="zh-CN" altLang="en-US" dirty="0" smtClean="0"/>
              <a:t> </a:t>
            </a:r>
            <a:r>
              <a:rPr lang="en-US" altLang="zh-CN" dirty="0" err="1" smtClean="0"/>
              <a:t>CatchSync</a:t>
            </a:r>
            <a:r>
              <a:rPr lang="zh-CN" altLang="en-US" dirty="0" smtClean="0"/>
              <a:t> </a:t>
            </a:r>
            <a:r>
              <a:rPr lang="en-US" altLang="zh-CN" dirty="0" smtClean="0"/>
              <a:t>to</a:t>
            </a:r>
            <a:r>
              <a:rPr lang="zh-CN" altLang="en-US" dirty="0" smtClean="0"/>
              <a:t> </a:t>
            </a:r>
            <a:r>
              <a:rPr lang="en-US" altLang="zh-CN" dirty="0" smtClean="0"/>
              <a:t>ask</a:t>
            </a:r>
            <a:r>
              <a:rPr lang="zh-CN" altLang="en-US" dirty="0" smtClean="0"/>
              <a:t> </a:t>
            </a:r>
            <a:r>
              <a:rPr lang="en-US" altLang="zh-CN" dirty="0" smtClean="0"/>
              <a:t>humans</a:t>
            </a:r>
            <a:r>
              <a:rPr lang="zh-CN" altLang="en-US" dirty="0" smtClean="0"/>
              <a:t> </a:t>
            </a:r>
            <a:r>
              <a:rPr lang="en-US" altLang="zh-CN" dirty="0" smtClean="0"/>
              <a:t>to</a:t>
            </a:r>
            <a:r>
              <a:rPr lang="zh-CN" altLang="en-US" dirty="0" smtClean="0"/>
              <a:t> </a:t>
            </a:r>
            <a:r>
              <a:rPr lang="en-US" altLang="zh-CN" dirty="0" smtClean="0"/>
              <a:t>label</a:t>
            </a:r>
            <a:r>
              <a:rPr lang="zh-CN" altLang="en-US" dirty="0" smtClean="0"/>
              <a:t> </a:t>
            </a:r>
            <a:r>
              <a:rPr lang="en-US" altLang="zh-CN" dirty="0" smtClean="0"/>
              <a:t>fraudsters</a:t>
            </a:r>
            <a:r>
              <a:rPr lang="zh-CN" altLang="en-US" dirty="0" smtClean="0"/>
              <a:t> </a:t>
            </a:r>
            <a:r>
              <a:rPr lang="en-US" altLang="zh-CN" dirty="0" smtClean="0"/>
              <a:t>in</a:t>
            </a:r>
            <a:r>
              <a:rPr lang="zh-CN" altLang="en-US" dirty="0" smtClean="0"/>
              <a:t> </a:t>
            </a:r>
            <a:r>
              <a:rPr lang="en-US" altLang="zh-CN" dirty="0" smtClean="0"/>
              <a:t>group.</a:t>
            </a:r>
            <a:r>
              <a:rPr lang="zh-CN" altLang="en-US" dirty="0" smtClean="0"/>
              <a:t> </a:t>
            </a:r>
            <a:r>
              <a:rPr lang="en-US" altLang="zh-CN" dirty="0" smtClean="0"/>
              <a:t>It</a:t>
            </a:r>
            <a:r>
              <a:rPr lang="zh-CN" altLang="en-US" dirty="0" smtClean="0"/>
              <a:t> </a:t>
            </a:r>
            <a:r>
              <a:rPr lang="en-US" altLang="zh-CN" dirty="0" smtClean="0"/>
              <a:t>will</a:t>
            </a:r>
            <a:r>
              <a:rPr lang="zh-CN" altLang="en-US" dirty="0" smtClean="0"/>
              <a:t> </a:t>
            </a:r>
            <a:r>
              <a:rPr lang="en-US" altLang="zh-CN" dirty="0" smtClean="0"/>
              <a:t>be</a:t>
            </a:r>
            <a:r>
              <a:rPr lang="zh-CN" altLang="en-US" dirty="0" smtClean="0"/>
              <a:t> </a:t>
            </a:r>
            <a:r>
              <a:rPr lang="en-US" altLang="zh-CN" dirty="0" smtClean="0"/>
              <a:t>more</a:t>
            </a:r>
            <a:r>
              <a:rPr lang="zh-CN" altLang="en-US" dirty="0" smtClean="0"/>
              <a:t> </a:t>
            </a:r>
            <a:r>
              <a:rPr lang="en-US" altLang="zh-CN" dirty="0" smtClean="0"/>
              <a:t>accurate</a:t>
            </a:r>
            <a:r>
              <a:rPr lang="zh-CN" altLang="en-US" dirty="0" smtClean="0"/>
              <a:t> </a:t>
            </a:r>
            <a:r>
              <a:rPr lang="en-US" altLang="zh-CN" dirty="0" smtClean="0"/>
              <a:t>and</a:t>
            </a:r>
            <a:r>
              <a:rPr lang="zh-CN" altLang="en-US" dirty="0" smtClean="0"/>
              <a:t> </a:t>
            </a:r>
            <a:r>
              <a:rPr lang="en-US" altLang="zh-CN" dirty="0" smtClean="0"/>
              <a:t>faster</a:t>
            </a:r>
            <a:r>
              <a:rPr lang="zh-CN" altLang="en-US" dirty="0" smtClean="0"/>
              <a:t> </a:t>
            </a:r>
            <a:r>
              <a:rPr lang="en-US" altLang="zh-CN" dirty="0" smtClean="0"/>
              <a:t>than</a:t>
            </a:r>
            <a:r>
              <a:rPr lang="zh-CN" altLang="en-US" dirty="0" smtClean="0"/>
              <a:t> </a:t>
            </a:r>
            <a:r>
              <a:rPr lang="en-US" altLang="zh-CN" dirty="0" smtClean="0"/>
              <a:t>labeling</a:t>
            </a:r>
            <a:r>
              <a:rPr lang="zh-CN" altLang="en-US" dirty="0" smtClean="0"/>
              <a:t> </a:t>
            </a:r>
            <a:r>
              <a:rPr lang="en-US" altLang="zh-CN" dirty="0" smtClean="0"/>
              <a:t>the</a:t>
            </a:r>
            <a:r>
              <a:rPr lang="zh-CN" altLang="en-US" dirty="0" smtClean="0"/>
              <a:t> </a:t>
            </a:r>
            <a:r>
              <a:rPr lang="en-US" altLang="zh-CN" dirty="0" smtClean="0"/>
              <a:t>account</a:t>
            </a:r>
            <a:r>
              <a:rPr lang="zh-CN" altLang="en-US" dirty="0" smtClean="0"/>
              <a:t> </a:t>
            </a:r>
            <a:r>
              <a:rPr lang="en-US" altLang="zh-CN" dirty="0" smtClean="0"/>
              <a:t>one</a:t>
            </a:r>
            <a:r>
              <a:rPr lang="zh-CN" altLang="en-US" dirty="0" smtClean="0"/>
              <a:t> </a:t>
            </a:r>
            <a:r>
              <a:rPr lang="en-US" altLang="zh-CN" dirty="0" smtClean="0"/>
              <a:t>by</a:t>
            </a:r>
            <a:r>
              <a:rPr lang="zh-CN" altLang="en-US" dirty="0" smtClean="0"/>
              <a:t> </a:t>
            </a:r>
            <a:r>
              <a:rPr lang="en-US" altLang="zh-CN" dirty="0" smtClean="0"/>
              <a:t>one.</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45</a:t>
            </a:fld>
            <a:endParaRPr lang="en-US"/>
          </a:p>
        </p:txBody>
      </p:sp>
    </p:spTree>
    <p:extLst>
      <p:ext uri="{BB962C8B-B14F-4D97-AF65-F5344CB8AC3E}">
        <p14:creationId xmlns:p14="http://schemas.microsoft.com/office/powerpoint/2010/main" val="6738734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That’s all. Thank you for listening. I am happy to answer </a:t>
            </a:r>
            <a:r>
              <a:rPr lang="en-US" baseline="0" smtClean="0"/>
              <a:t>your questions now.</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46</a:t>
            </a:fld>
            <a:endParaRPr lang="en-US"/>
          </a:p>
        </p:txBody>
      </p:sp>
    </p:spTree>
    <p:extLst>
      <p:ext uri="{BB962C8B-B14F-4D97-AF65-F5344CB8AC3E}">
        <p14:creationId xmlns:p14="http://schemas.microsoft.com/office/powerpoint/2010/main" val="576653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outline of</a:t>
            </a:r>
            <a:r>
              <a:rPr lang="en-US" baseline="0" dirty="0" smtClean="0"/>
              <a:t> this talk. First I will give the background</a:t>
            </a:r>
            <a:r>
              <a:rPr lang="zh-CN" altLang="en-US" baseline="0" dirty="0" smtClean="0"/>
              <a:t> </a:t>
            </a:r>
            <a:r>
              <a:rPr lang="en-US" altLang="zh-CN" baseline="0" dirty="0" smtClean="0"/>
              <a:t>knowledge.</a:t>
            </a:r>
            <a:r>
              <a:rPr lang="en-US" baseline="0" dirty="0" smtClean="0"/>
              <a:t> Then I will talk about the fraudulent patterns we discover. The third will be our </a:t>
            </a:r>
            <a:r>
              <a:rPr lang="en-US" baseline="0" dirty="0" err="1" smtClean="0"/>
              <a:t>CatchSync</a:t>
            </a:r>
            <a:r>
              <a:rPr lang="en-US" baseline="0" dirty="0" smtClean="0"/>
              <a:t> algorithm. And then I will give the experimental results. Let’s first take a look at the background.</a:t>
            </a:r>
            <a:endParaRPr lang="en-US" dirty="0"/>
          </a:p>
        </p:txBody>
      </p:sp>
      <p:sp>
        <p:nvSpPr>
          <p:cNvPr id="4" name="Slide Number Placeholder 3"/>
          <p:cNvSpPr>
            <a:spLocks noGrp="1"/>
          </p:cNvSpPr>
          <p:nvPr>
            <p:ph type="sldNum" sz="quarter" idx="10"/>
          </p:nvPr>
        </p:nvSpPr>
        <p:spPr/>
        <p:txBody>
          <a:bodyPr/>
          <a:lstStyle/>
          <a:p>
            <a:fld id="{F3AEB85B-EF74-8740-BFC3-C10B9DFD7406}" type="slidenum">
              <a:rPr lang="en-US" smtClean="0"/>
              <a:t>5</a:t>
            </a:fld>
            <a:endParaRPr lang="en-US"/>
          </a:p>
        </p:txBody>
      </p:sp>
    </p:spTree>
    <p:extLst>
      <p:ext uri="{BB962C8B-B14F-4D97-AF65-F5344CB8AC3E}">
        <p14:creationId xmlns:p14="http://schemas.microsoft.com/office/powerpoint/2010/main" val="309688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 are fraudsters</a:t>
            </a:r>
            <a:r>
              <a:rPr lang="en-US" baseline="0" dirty="0" smtClean="0"/>
              <a:t> manipulating the social graphs, </a:t>
            </a:r>
            <a:r>
              <a:rPr lang="en-US" altLang="zh-CN" baseline="0" dirty="0" smtClean="0"/>
              <a:t>the</a:t>
            </a:r>
            <a:r>
              <a:rPr lang="zh-CN" altLang="en-US" baseline="0" dirty="0" smtClean="0"/>
              <a:t> </a:t>
            </a:r>
            <a:r>
              <a:rPr lang="en-US" altLang="zh-CN" baseline="0" dirty="0" smtClean="0"/>
              <a:t>graph</a:t>
            </a:r>
            <a:r>
              <a:rPr lang="zh-CN" altLang="en-US" baseline="0" dirty="0" smtClean="0"/>
              <a:t> </a:t>
            </a:r>
            <a:r>
              <a:rPr lang="en-US" altLang="zh-CN" baseline="0" dirty="0" smtClean="0"/>
              <a:t>structure</a:t>
            </a:r>
            <a:r>
              <a:rPr lang="zh-CN" altLang="en-US" baseline="0" dirty="0" smtClean="0"/>
              <a:t> </a:t>
            </a:r>
            <a:r>
              <a:rPr lang="en-US" altLang="zh-CN" baseline="0" dirty="0" smtClean="0"/>
              <a:t>can</a:t>
            </a:r>
            <a:r>
              <a:rPr lang="zh-CN" altLang="en-US" baseline="0" dirty="0" smtClean="0"/>
              <a:t> </a:t>
            </a:r>
            <a:r>
              <a:rPr lang="en-US" altLang="zh-CN" baseline="0" dirty="0" smtClean="0"/>
              <a:t>be</a:t>
            </a:r>
            <a:r>
              <a:rPr lang="zh-CN" altLang="en-US" baseline="0" dirty="0" smtClean="0"/>
              <a:t> </a:t>
            </a:r>
            <a:r>
              <a:rPr lang="en-US" altLang="zh-CN" baseline="0" dirty="0" smtClean="0"/>
              <a:t>distorted</a:t>
            </a:r>
            <a:r>
              <a:rPr lang="zh-CN" altLang="zh-CN" baseline="0" dirty="0" smtClean="0"/>
              <a:t>.</a:t>
            </a:r>
            <a:r>
              <a:rPr lang="zh-CN" altLang="en-US" baseline="0" dirty="0" smtClean="0"/>
              <a:t> </a:t>
            </a:r>
            <a:r>
              <a:rPr lang="en-US" baseline="0" dirty="0" smtClean="0"/>
              <a:t>Let’s have a look at the out-degree distributions of these graphs. The figures are from a website in Germany called KONECT. The X-axis is out-degree, for example, how many</a:t>
            </a:r>
            <a:r>
              <a:rPr lang="zh-CN" altLang="en-US" baseline="0" dirty="0" smtClean="0"/>
              <a:t> </a:t>
            </a:r>
            <a:r>
              <a:rPr lang="en-US" altLang="zh-CN" baseline="0" dirty="0" smtClean="0"/>
              <a:t>accounts</a:t>
            </a:r>
            <a:r>
              <a:rPr lang="zh-CN" altLang="en-US" baseline="0" dirty="0" smtClean="0"/>
              <a:t> </a:t>
            </a:r>
            <a:r>
              <a:rPr lang="en-US" altLang="zh-CN" baseline="0" dirty="0" smtClean="0"/>
              <a:t>a</a:t>
            </a:r>
            <a:r>
              <a:rPr lang="zh-CN" altLang="en-US" baseline="0" dirty="0" smtClean="0"/>
              <a:t> </a:t>
            </a:r>
            <a:r>
              <a:rPr lang="en-US" altLang="zh-CN" baseline="0" dirty="0" smtClean="0"/>
              <a:t>user</a:t>
            </a:r>
            <a:r>
              <a:rPr lang="zh-CN" altLang="en-US" baseline="0" dirty="0" smtClean="0"/>
              <a:t> </a:t>
            </a:r>
            <a:r>
              <a:rPr lang="en-US" altLang="zh-CN" baseline="0" dirty="0" smtClean="0"/>
              <a:t>follows</a:t>
            </a:r>
            <a:r>
              <a:rPr lang="en-US" baseline="0" dirty="0" smtClean="0"/>
              <a:t>. The Y-axis is the count</a:t>
            </a:r>
            <a:r>
              <a:rPr lang="zh-CN" altLang="en-US" baseline="0" dirty="0" smtClean="0"/>
              <a:t> </a:t>
            </a:r>
            <a:r>
              <a:rPr lang="en-US" baseline="0" dirty="0" smtClean="0"/>
              <a:t>of the</a:t>
            </a:r>
            <a:r>
              <a:rPr lang="zh-CN" altLang="en-US" baseline="0" dirty="0" smtClean="0"/>
              <a:t> </a:t>
            </a:r>
            <a:r>
              <a:rPr lang="en-US" baseline="0" dirty="0" smtClean="0"/>
              <a:t>users. The figures are plotted in log-log scale. You can see the DBLP and Flickr networks show smooth power-law distributions. But the Twitter graph shows some spikes. There must be some anomalies.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6</a:t>
            </a:fld>
            <a:endParaRPr lang="en-US"/>
          </a:p>
        </p:txBody>
      </p:sp>
    </p:spTree>
    <p:extLst>
      <p:ext uri="{BB962C8B-B14F-4D97-AF65-F5344CB8AC3E}">
        <p14:creationId xmlns:p14="http://schemas.microsoft.com/office/powerpoint/2010/main" val="4231267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a:t>
            </a:r>
            <a:r>
              <a:rPr lang="en-US" dirty="0" err="1" smtClean="0"/>
              <a:t>replot</a:t>
            </a:r>
            <a:r>
              <a:rPr lang="en-US" dirty="0" smtClean="0"/>
              <a:t> the distribution to make it look</a:t>
            </a:r>
            <a:r>
              <a:rPr lang="zh-CN" altLang="en-US" dirty="0" smtClean="0"/>
              <a:t> </a:t>
            </a:r>
            <a:r>
              <a:rPr lang="en-US" dirty="0" smtClean="0"/>
              <a:t>clear. In</a:t>
            </a:r>
            <a:r>
              <a:rPr lang="en-US" baseline="0" dirty="0" smtClean="0"/>
              <a:t> the Twitter 2009 graph with 41 million nodes, we can see a spike of almost 3 million nodes in the out-degree distribution at degree 20. We can also see some other spikes.</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7</a:t>
            </a:fld>
            <a:endParaRPr lang="en-US"/>
          </a:p>
        </p:txBody>
      </p:sp>
    </p:spTree>
    <p:extLst>
      <p:ext uri="{BB962C8B-B14F-4D97-AF65-F5344CB8AC3E}">
        <p14:creationId xmlns:p14="http://schemas.microsoft.com/office/powerpoint/2010/main" val="2849201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we build a linear</a:t>
            </a:r>
            <a:r>
              <a:rPr lang="en-US" baseline="0" dirty="0" smtClean="0"/>
              <a:t> classifier with the out-degree values to catch the fraud, it will fail. So the spikes can tell us the existence of anomalies but they cannot give us the way to catch them.</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8</a:t>
            </a:fld>
            <a:endParaRPr lang="en-US"/>
          </a:p>
        </p:txBody>
      </p:sp>
    </p:spTree>
    <p:extLst>
      <p:ext uri="{BB962C8B-B14F-4D97-AF65-F5344CB8AC3E}">
        <p14:creationId xmlns:p14="http://schemas.microsoft.com/office/powerpoint/2010/main" val="25913032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anomalies</a:t>
            </a:r>
            <a:r>
              <a:rPr lang="en-US" dirty="0" smtClean="0"/>
              <a:t> do not only happen on</a:t>
            </a:r>
            <a:r>
              <a:rPr lang="en-US" baseline="0" dirty="0" smtClean="0"/>
              <a:t> Twitter. In </a:t>
            </a:r>
            <a:r>
              <a:rPr lang="en-US" baseline="0" dirty="0" err="1" smtClean="0"/>
              <a:t>Tencent</a:t>
            </a:r>
            <a:r>
              <a:rPr lang="en-US" baseline="0" dirty="0" smtClean="0"/>
              <a:t> </a:t>
            </a:r>
            <a:r>
              <a:rPr lang="en-US" baseline="0" dirty="0" err="1" smtClean="0"/>
              <a:t>Weibo</a:t>
            </a:r>
            <a:r>
              <a:rPr lang="en-US" baseline="0" dirty="0" smtClean="0"/>
              <a:t>, a Twitter</a:t>
            </a:r>
            <a:r>
              <a:rPr lang="en-US" altLang="zh-CN" baseline="0" dirty="0" smtClean="0"/>
              <a:t>-style</a:t>
            </a:r>
            <a:r>
              <a:rPr lang="zh-CN" altLang="en-US" baseline="0" dirty="0" smtClean="0"/>
              <a:t> </a:t>
            </a:r>
            <a:r>
              <a:rPr lang="en-US" altLang="zh-CN" baseline="0" dirty="0" smtClean="0"/>
              <a:t>website</a:t>
            </a:r>
            <a:r>
              <a:rPr lang="en-US" baseline="0" dirty="0" smtClean="0"/>
              <a:t> in China, we can also see spikes on its out-degree distribution.</a:t>
            </a:r>
            <a:r>
              <a:rPr lang="zh-CN" altLang="en-US" baseline="0" dirty="0" smtClean="0"/>
              <a:t> </a:t>
            </a:r>
            <a:r>
              <a:rPr lang="en-US" altLang="zh-CN" baseline="0" dirty="0" smtClean="0"/>
              <a:t>The</a:t>
            </a:r>
            <a:r>
              <a:rPr lang="zh-CN" altLang="en-US" baseline="0" dirty="0" smtClean="0"/>
              <a:t> </a:t>
            </a:r>
            <a:r>
              <a:rPr lang="en-US" altLang="zh-CN" baseline="0" dirty="0" smtClean="0"/>
              <a:t>graph</a:t>
            </a:r>
            <a:r>
              <a:rPr lang="zh-CN" altLang="en-US" baseline="0" dirty="0" smtClean="0"/>
              <a:t> </a:t>
            </a:r>
            <a:r>
              <a:rPr lang="en-US" altLang="zh-CN" baseline="0" dirty="0" smtClean="0"/>
              <a:t>structure</a:t>
            </a:r>
            <a:r>
              <a:rPr lang="zh-CN" altLang="en-US" baseline="0" dirty="0" smtClean="0"/>
              <a:t> </a:t>
            </a:r>
            <a:r>
              <a:rPr lang="en-US" altLang="zh-CN" baseline="0" dirty="0" smtClean="0"/>
              <a:t>is</a:t>
            </a:r>
            <a:r>
              <a:rPr lang="zh-CN" altLang="en-US" baseline="0" dirty="0" smtClean="0"/>
              <a:t> </a:t>
            </a:r>
            <a:r>
              <a:rPr lang="en-US" altLang="zh-CN" baseline="0" dirty="0" smtClean="0"/>
              <a:t>also</a:t>
            </a:r>
            <a:r>
              <a:rPr lang="zh-CN" altLang="en-US" baseline="0" dirty="0" smtClean="0"/>
              <a:t> </a:t>
            </a:r>
            <a:r>
              <a:rPr lang="en-US" altLang="zh-CN" baseline="0" dirty="0" smtClean="0"/>
              <a:t>distorted.</a:t>
            </a:r>
            <a:endParaRPr lang="en-US" dirty="0"/>
          </a:p>
        </p:txBody>
      </p:sp>
      <p:sp>
        <p:nvSpPr>
          <p:cNvPr id="4" name="Slide Number Placeholder 3"/>
          <p:cNvSpPr>
            <a:spLocks noGrp="1"/>
          </p:cNvSpPr>
          <p:nvPr>
            <p:ph type="sldNum" sz="quarter" idx="10"/>
          </p:nvPr>
        </p:nvSpPr>
        <p:spPr/>
        <p:txBody>
          <a:bodyPr/>
          <a:lstStyle/>
          <a:p>
            <a:fld id="{8AA96731-B3E5-4462-A5DD-EFA562CE11DC}" type="slidenum">
              <a:rPr lang="en-US" smtClean="0"/>
              <a:t>9</a:t>
            </a:fld>
            <a:endParaRPr lang="en-US"/>
          </a:p>
        </p:txBody>
      </p:sp>
    </p:spTree>
    <p:extLst>
      <p:ext uri="{BB962C8B-B14F-4D97-AF65-F5344CB8AC3E}">
        <p14:creationId xmlns:p14="http://schemas.microsoft.com/office/powerpoint/2010/main" val="23009551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74F2D22-DB20-C145-AFBC-7EFF1988A063}" type="datetime2">
              <a:rPr lang="en-US" smtClean="0"/>
              <a:t>Tuesday, September 2, 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FDAAAE73-3278-684A-AD86-B7B9418BE81E}" type="datetime2">
              <a:rPr lang="en-US" smtClean="0"/>
              <a:t>Tuesday, September 2, 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B0FF718-76C0-DF45-92FA-855B110B1DF9}" type="datetime2">
              <a:rPr lang="en-US" smtClean="0"/>
              <a:t>Tuesday, September 2, 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0473B4FD-6A04-0C40-A451-FA7F82E5A93A}" type="datetime2">
              <a:rPr lang="en-US" smtClean="0"/>
              <a:t>Tuesday, September 2, 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7030A0">
            <a:alpha val="4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C026E47-EC81-164D-A9D0-52217604E4BE}" type="datetime2">
              <a:rPr lang="en-US" smtClean="0"/>
              <a:t>Tuesday, September 2, 14</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CC2FD5E-605B-F646-9291-93564E46B407}" type="datetime2">
              <a:rPr lang="en-US" smtClean="0"/>
              <a:t>Tuesday, September 2, 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rgbClr val="7030A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rgbClr val="7030A0"/>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CCEFB40A-C2C2-8048-B87F-F6B5F06663C2}" type="datetime2">
              <a:rPr lang="en-US" smtClean="0"/>
              <a:t>Tuesday, September 2, 14</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5F8A0C1C-8A84-DC43-ABB0-93DE89758676}" type="datetime2">
              <a:rPr lang="en-US" smtClean="0"/>
              <a:t>Tuesday, September 2, 14</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11EACD-1A1B-2542-90FB-21D16508F629}" type="datetime2">
              <a:rPr lang="en-US" smtClean="0"/>
              <a:t>Tuesday, September 2, 14</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086F41BB-3186-DD4D-ACFA-ACE386CBEB42}" type="datetime2">
              <a:rPr lang="en-US" smtClean="0"/>
              <a:t>Tuesday, September 2, 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2858610" y="838201"/>
            <a:ext cx="5904390" cy="5500456"/>
          </a:xfrm>
          <a:solidFill>
            <a:srgbClr val="7030A0">
              <a:alpha val="10000"/>
            </a:srgbClr>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7B66089-0C25-344C-8538-F3277E19921D}" type="datetime2">
              <a:rPr lang="en-US" smtClean="0"/>
              <a:t>Tuesday, September 2, 14</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Rectangle 6"/>
          <p:cNvSpPr/>
          <p:nvPr/>
        </p:nvSpPr>
        <p:spPr>
          <a:xfrm>
            <a:off x="0" y="0"/>
            <a:ext cx="9144000" cy="365760"/>
          </a:xfrm>
          <a:prstGeom prst="rect">
            <a:avLst/>
          </a:prstGeom>
          <a:gradFill flip="none" rotWithShape="1">
            <a:gsLst>
              <a:gs pos="0">
                <a:srgbClr val="7030A0">
                  <a:shade val="30000"/>
                  <a:satMod val="115000"/>
                </a:srgbClr>
              </a:gs>
              <a:gs pos="50000">
                <a:srgbClr val="7030A0">
                  <a:shade val="67500"/>
                  <a:satMod val="115000"/>
                </a:srgbClr>
              </a:gs>
              <a:gs pos="100000">
                <a:srgbClr val="7030A0">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FB54245-1AE4-E346-9947-6EB26F03B407}" type="datetime2">
              <a:rPr lang="en-US" smtClean="0"/>
              <a:t>Tuesday, September 2, 14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ftr="0" dt="0"/>
  <p:txStyles>
    <p:titleStyle>
      <a:lvl1pPr algn="l" defTabSz="914400" rtl="0" eaLnBrk="1" latinLnBrk="0" hangingPunct="1">
        <a:spcBef>
          <a:spcPct val="0"/>
        </a:spcBef>
        <a:buNone/>
        <a:defRPr sz="4000" kern="1200" spc="-100" baseline="0">
          <a:solidFill>
            <a:srgbClr val="7030A0"/>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eg"/><Relationship Id="rId7" Type="http://schemas.openxmlformats.org/officeDocument/2006/relationships/image" Target="../media/image6.png"/><Relationship Id="rId8" Type="http://schemas.openxmlformats.org/officeDocument/2006/relationships/image" Target="../media/image7.jpeg"/><Relationship Id="rId9" Type="http://schemas.openxmlformats.org/officeDocument/2006/relationships/image" Target="../media/image8.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5.gif"/><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gif"/></Relationships>
</file>

<file path=ppt/slides/_rels/slide18.xml.rels><?xml version="1.0" encoding="UTF-8" standalone="yes"?>
<Relationships xmlns="http://schemas.openxmlformats.org/package/2006/relationships"><Relationship Id="rId3" Type="http://schemas.openxmlformats.org/officeDocument/2006/relationships/image" Target="../media/image15.gif"/><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gif"/><Relationship Id="rId10"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35.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5" Type="http://schemas.openxmlformats.org/officeDocument/2006/relationships/image" Target="../media/image35.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eg"/><Relationship Id="rId4" Type="http://schemas.openxmlformats.org/officeDocument/2006/relationships/image" Target="../media/image10.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jpeg"/><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10.png"/><Relationship Id="rId6" Type="http://schemas.openxmlformats.org/officeDocument/2006/relationships/image" Target="../media/image79.png"/><Relationship Id="rId7" Type="http://schemas.openxmlformats.org/officeDocument/2006/relationships/image" Target="../media/image80.jpe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jpeg"/><Relationship Id="rId6" Type="http://schemas.openxmlformats.org/officeDocument/2006/relationships/image" Target="../media/image6.pn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87.png"/><Relationship Id="rId10" Type="http://schemas.openxmlformats.org/officeDocument/2006/relationships/image" Target="../media/image88.png"/><Relationship Id="rId11" Type="http://schemas.openxmlformats.org/officeDocument/2006/relationships/image" Target="../media/image89.png"/><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sz="4400" dirty="0" err="1" smtClean="0"/>
              <a:t>Catchsync</a:t>
            </a:r>
            <a:r>
              <a:rPr lang="en-US" altLang="zh-CN" sz="4400" dirty="0" smtClean="0"/>
              <a:t>:</a:t>
            </a:r>
            <a:br>
              <a:rPr lang="en-US" altLang="zh-CN" sz="4400" dirty="0" smtClean="0"/>
            </a:br>
            <a:r>
              <a:rPr lang="en-US" altLang="zh-CN" sz="4400" dirty="0" smtClean="0"/>
              <a:t>catching synchronized behavior in large directed graphs</a:t>
            </a:r>
            <a:endParaRPr lang="zh-CN" altLang="en-US" sz="4400" dirty="0"/>
          </a:p>
        </p:txBody>
      </p:sp>
      <p:sp>
        <p:nvSpPr>
          <p:cNvPr id="3" name="副标题 2"/>
          <p:cNvSpPr>
            <a:spLocks noGrp="1"/>
          </p:cNvSpPr>
          <p:nvPr>
            <p:ph type="subTitle" idx="1"/>
          </p:nvPr>
        </p:nvSpPr>
        <p:spPr/>
        <p:txBody>
          <a:bodyPr>
            <a:normAutofit fontScale="92500" lnSpcReduction="20000"/>
          </a:bodyPr>
          <a:lstStyle/>
          <a:p>
            <a:r>
              <a:rPr lang="en-US" altLang="zh-CN" dirty="0" smtClean="0"/>
              <a:t>Meng Jiang,</a:t>
            </a:r>
            <a:r>
              <a:rPr lang="zh-CN" altLang="en-US" dirty="0" smtClean="0"/>
              <a:t> </a:t>
            </a:r>
            <a:r>
              <a:rPr lang="en-US" altLang="zh-CN" dirty="0" smtClean="0"/>
              <a:t>Tsinghua</a:t>
            </a:r>
            <a:r>
              <a:rPr lang="zh-CN" altLang="en-US" dirty="0" smtClean="0"/>
              <a:t> </a:t>
            </a:r>
            <a:r>
              <a:rPr lang="en-US" altLang="zh-CN" dirty="0" smtClean="0"/>
              <a:t>University</a:t>
            </a:r>
            <a:r>
              <a:rPr lang="zh-CN" altLang="en-US" dirty="0" smtClean="0"/>
              <a:t>, </a:t>
            </a:r>
            <a:r>
              <a:rPr lang="en-US" altLang="zh-CN" dirty="0" smtClean="0"/>
              <a:t>Beijing,</a:t>
            </a:r>
            <a:r>
              <a:rPr lang="zh-CN" altLang="en-US" dirty="0" smtClean="0"/>
              <a:t> </a:t>
            </a:r>
            <a:r>
              <a:rPr lang="en-US" altLang="zh-CN" dirty="0" smtClean="0"/>
              <a:t>China</a:t>
            </a:r>
          </a:p>
          <a:p>
            <a:endParaRPr lang="en-US" altLang="zh-CN" dirty="0"/>
          </a:p>
          <a:p>
            <a:r>
              <a:rPr lang="en-US" altLang="zh-CN" dirty="0" smtClean="0"/>
              <a:t>Joint work with Peng Cui, Alex </a:t>
            </a:r>
            <a:r>
              <a:rPr lang="en-US" altLang="zh-CN" dirty="0" err="1" smtClean="0"/>
              <a:t>Beutel</a:t>
            </a:r>
            <a:r>
              <a:rPr lang="en-US" altLang="zh-CN" dirty="0" smtClean="0"/>
              <a:t>,</a:t>
            </a:r>
          </a:p>
          <a:p>
            <a:r>
              <a:rPr lang="en-US" altLang="zh-CN" dirty="0" smtClean="0"/>
              <a:t>Christos </a:t>
            </a:r>
            <a:r>
              <a:rPr lang="en-US" altLang="zh-CN" dirty="0" err="1" smtClean="0"/>
              <a:t>Faloutsos</a:t>
            </a:r>
            <a:r>
              <a:rPr lang="en-US" altLang="zh-CN" dirty="0" smtClean="0"/>
              <a:t> and </a:t>
            </a:r>
            <a:r>
              <a:rPr lang="en-US" altLang="zh-CN" dirty="0" err="1" smtClean="0"/>
              <a:t>Shiqiang</a:t>
            </a:r>
            <a:r>
              <a:rPr lang="en-US" altLang="zh-CN" dirty="0" smtClean="0"/>
              <a:t> Yang</a:t>
            </a:r>
          </a:p>
          <a:p>
            <a:r>
              <a:rPr lang="en-US" altLang="zh-CN" dirty="0" smtClean="0"/>
              <a:t>August 26, 2014 – NYC, USA</a:t>
            </a:r>
            <a:endParaRPr lang="zh-CN" altLang="en-US" dirty="0"/>
          </a:p>
        </p:txBody>
      </p:sp>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14884"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800" y="5464175"/>
            <a:ext cx="1080000" cy="10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4168" y="5644175"/>
            <a:ext cx="2449451" cy="90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5178" y="5464175"/>
            <a:ext cx="956707" cy="1078992"/>
          </a:xfrm>
          <a:prstGeom prst="rect">
            <a:avLst/>
          </a:prstGeom>
        </p:spPr>
      </p:pic>
      <p:pic>
        <p:nvPicPr>
          <p:cNvPr id="8" name="Picture 2" descr="http://alexbeutel.com/images/pic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65800" y="5464175"/>
            <a:ext cx="879378" cy="107899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t1.gstatic.com/images?q=tbn:ANd9GcS--Z2tjZx2hn4UJjZ01orZ71dXMOBk49_50y6ZGr4Ciw6sONTl"/>
          <p:cNvPicPr>
            <a:picLocks noChangeAspect="1" noChangeArrowheads="1"/>
          </p:cNvPicPr>
          <p:nvPr/>
        </p:nvPicPr>
        <p:blipFill>
          <a:blip r:embed="rId8" cstate="print"/>
          <a:srcRect/>
          <a:stretch>
            <a:fillRect/>
          </a:stretch>
        </p:blipFill>
        <p:spPr bwMode="auto">
          <a:xfrm>
            <a:off x="7784291" y="404664"/>
            <a:ext cx="615494" cy="685800"/>
          </a:xfrm>
          <a:prstGeom prst="rect">
            <a:avLst/>
          </a:prstGeom>
          <a:noFill/>
        </p:spPr>
      </p:pic>
      <p:pic>
        <p:nvPicPr>
          <p:cNvPr id="12" name="Picture 7" descr="http://img851.ph.126.net/pAtEZ0W4R_QkIG_2bjEEyA==/2716233525258851514.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2244" y="404664"/>
            <a:ext cx="683067" cy="68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1476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Traditional Fraud Detection</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10</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51793370"/>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sp>
        <p:nvSpPr>
          <p:cNvPr id="12" name="Rectangle 11"/>
          <p:cNvSpPr/>
          <p:nvPr/>
        </p:nvSpPr>
        <p:spPr>
          <a:xfrm>
            <a:off x="2186893" y="1709924"/>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15" name="Straight Arrow Connector 14"/>
          <p:cNvCxnSpPr>
            <a:endCxn id="12" idx="2"/>
          </p:cNvCxnSpPr>
          <p:nvPr/>
        </p:nvCxnSpPr>
        <p:spPr>
          <a:xfrm flipV="1">
            <a:off x="2689594" y="2294699"/>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3249010" y="1709925"/>
            <a:ext cx="1451711" cy="58477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Small?</a:t>
            </a:r>
            <a:endParaRPr lang="en-US" sz="3200" dirty="0"/>
          </a:p>
        </p:txBody>
      </p:sp>
      <p:cxnSp>
        <p:nvCxnSpPr>
          <p:cNvPr id="33" name="Straight Arrow Connector 32"/>
          <p:cNvCxnSpPr>
            <a:endCxn id="22" idx="2"/>
          </p:cNvCxnSpPr>
          <p:nvPr/>
        </p:nvCxnSpPr>
        <p:spPr>
          <a:xfrm flipV="1">
            <a:off x="3971800" y="2294700"/>
            <a:ext cx="3066" cy="9618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591571" y="1709923"/>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1" name="Straight Arrow Connector 40"/>
          <p:cNvCxnSpPr>
            <a:endCxn id="40" idx="2"/>
          </p:cNvCxnSpPr>
          <p:nvPr/>
        </p:nvCxnSpPr>
        <p:spPr>
          <a:xfrm flipV="1">
            <a:off x="7094272" y="2294698"/>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002395" y="1709927"/>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3" name="Straight Arrow Connector 42"/>
          <p:cNvCxnSpPr>
            <a:endCxn id="42" idx="2"/>
          </p:cNvCxnSpPr>
          <p:nvPr/>
        </p:nvCxnSpPr>
        <p:spPr>
          <a:xfrm flipV="1">
            <a:off x="5505096" y="2294702"/>
            <a:ext cx="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818838" y="1709926"/>
            <a:ext cx="1005403"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Big?</a:t>
            </a:r>
            <a:endParaRPr lang="en-US" sz="3200" dirty="0"/>
          </a:p>
        </p:txBody>
      </p:sp>
      <p:cxnSp>
        <p:nvCxnSpPr>
          <p:cNvPr id="45" name="Straight Arrow Connector 44"/>
          <p:cNvCxnSpPr>
            <a:endCxn id="44" idx="2"/>
          </p:cNvCxnSpPr>
          <p:nvPr/>
        </p:nvCxnSpPr>
        <p:spPr>
          <a:xfrm flipV="1">
            <a:off x="8321540" y="2294701"/>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6069"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23" name="Straight Arrow Connector 46"/>
          <p:cNvCxnSpPr/>
          <p:nvPr/>
        </p:nvCxnSpPr>
        <p:spPr>
          <a:xfrm flipV="1">
            <a:off x="1229259"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2429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2" grpId="0"/>
      <p:bldP spid="40" grpId="0"/>
      <p:bldP spid="42" grpId="0"/>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Empty Profile?</a:t>
            </a:r>
            <a:endParaRPr lang="en-US" dirty="0"/>
          </a:p>
        </p:txBody>
      </p:sp>
      <p:pic>
        <p:nvPicPr>
          <p:cNvPr id="819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3863555"/>
            <a:ext cx="5040000" cy="5128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1720" y="1350348"/>
            <a:ext cx="5040000" cy="2513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2"/>
          </p:nvPr>
        </p:nvSpPr>
        <p:spPr/>
        <p:txBody>
          <a:bodyPr/>
          <a:lstStyle/>
          <a:p>
            <a:fld id="{0CFEC368-1D7A-4F81-ABF6-AE0E36BAF64C}" type="slidenum">
              <a:rPr lang="en-US" smtClean="0"/>
              <a:pPr/>
              <a:t>11</a:t>
            </a:fld>
            <a:endParaRPr lang="en-US"/>
          </a:p>
        </p:txBody>
      </p:sp>
      <p:pic>
        <p:nvPicPr>
          <p:cNvPr id="8196"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51720" y="4306788"/>
            <a:ext cx="5040000" cy="20954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31297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8864" y="533400"/>
            <a:ext cx="8229600" cy="990600"/>
          </a:xfrm>
        </p:spPr>
        <p:txBody>
          <a:bodyPr/>
          <a:lstStyle/>
          <a:p>
            <a:r>
              <a:rPr lang="en-US" altLang="zh-CN" dirty="0" smtClean="0"/>
              <a:t>Few Followers?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12</a:t>
            </a:fld>
            <a:endParaRPr lang="en-US"/>
          </a:p>
        </p:txBody>
      </p:sp>
      <p:pic>
        <p:nvPicPr>
          <p:cNvPr id="92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192" y="1500038"/>
            <a:ext cx="2081829"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1232" y="1500038"/>
            <a:ext cx="4887771" cy="6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1192" y="2133638"/>
            <a:ext cx="7200000" cy="435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075047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Many Followings?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13</a:t>
            </a:fld>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489883"/>
            <a:ext cx="2118076"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1764" y="1489883"/>
            <a:ext cx="4401209" cy="50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2021485"/>
            <a:ext cx="5040000" cy="4670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906038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a:t>
            </a:r>
            <a:r>
              <a:rPr lang="en-US" altLang="zh-CN" dirty="0" smtClean="0"/>
              <a:t>:</a:t>
            </a:r>
            <a:r>
              <a:rPr lang="zh-CN" altLang="en-US" dirty="0" smtClean="0"/>
              <a:t> </a:t>
            </a:r>
            <a:r>
              <a:rPr lang="en-US" dirty="0" smtClean="0"/>
              <a:t>Unavailable? Look</a:t>
            </a:r>
            <a:r>
              <a:rPr lang="zh-CN" altLang="en-US" dirty="0" smtClean="0"/>
              <a:t> </a:t>
            </a:r>
            <a:r>
              <a:rPr lang="en-US" altLang="zh-CN" dirty="0" smtClean="0"/>
              <a:t>Normal</a:t>
            </a:r>
            <a:r>
              <a:rPr lang="zh-CN" altLang="en-US" dirty="0"/>
              <a:t>?</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14</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3481434029"/>
              </p:ext>
            </p:extLst>
          </p:nvPr>
        </p:nvGraphicFramePr>
        <p:xfrm>
          <a:off x="458702" y="3367058"/>
          <a:ext cx="8496942" cy="640080"/>
        </p:xfrm>
        <a:graphic>
          <a:graphicData uri="http://schemas.openxmlformats.org/drawingml/2006/table">
            <a:tbl>
              <a:tblPr firstRow="1" bandRow="1">
                <a:tableStyleId>{5C22544A-7EE6-4342-B048-85BDC9FD1C3A}</a:tableStyleId>
              </a:tblPr>
              <a:tblGrid>
                <a:gridCol w="1416157"/>
                <a:gridCol w="1416157"/>
                <a:gridCol w="1416157"/>
                <a:gridCol w="1416157"/>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c>
                  <a:txBody>
                    <a:bodyPr/>
                    <a:lstStyle/>
                    <a:p>
                      <a:r>
                        <a:rPr lang="en-US" altLang="zh-CN" dirty="0" smtClean="0"/>
                        <a:t>In-degree</a:t>
                      </a:r>
                      <a:endParaRPr lang="zh-CN" altLang="en-US" dirty="0"/>
                    </a:p>
                  </a:txBody>
                  <a:tcPr>
                    <a:solidFill>
                      <a:srgbClr val="0070C0"/>
                    </a:solidFill>
                  </a:tcPr>
                </a:tc>
                <a:tc>
                  <a:txBody>
                    <a:bodyPr/>
                    <a:lstStyle/>
                    <a:p>
                      <a:r>
                        <a:rPr lang="en-US" altLang="zh-CN" dirty="0" smtClean="0"/>
                        <a:t>#tweet</a:t>
                      </a:r>
                      <a:endParaRPr lang="zh-CN" altLang="en-US" dirty="0"/>
                    </a:p>
                  </a:txBody>
                  <a:tcPr>
                    <a:solidFill>
                      <a:srgbClr val="0070C0"/>
                    </a:solidFill>
                  </a:tcPr>
                </a:tc>
                <a:tc>
                  <a:txBody>
                    <a:bodyPr/>
                    <a:lstStyle/>
                    <a:p>
                      <a:r>
                        <a:rPr lang="en-US" altLang="zh-CN" dirty="0" smtClean="0"/>
                        <a:t>#</a:t>
                      </a:r>
                      <a:r>
                        <a:rPr lang="en-US" altLang="zh-CN" dirty="0" err="1" smtClean="0"/>
                        <a:t>url</a:t>
                      </a:r>
                      <a:r>
                        <a:rPr lang="en-US" altLang="zh-CN" dirty="0" smtClean="0"/>
                        <a:t> in tweets</a:t>
                      </a:r>
                      <a:endParaRPr lang="zh-CN" altLang="en-US" dirty="0"/>
                    </a:p>
                  </a:txBody>
                  <a:tcPr>
                    <a:solidFill>
                      <a:srgbClr val="0070C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#hashtag in tweets</a:t>
                      </a:r>
                      <a:endParaRPr lang="zh-CN" altLang="en-US" dirty="0" smtClean="0"/>
                    </a:p>
                  </a:txBody>
                  <a:tcPr>
                    <a:solidFill>
                      <a:srgbClr val="0070C0"/>
                    </a:solidFill>
                  </a:tcPr>
                </a:tc>
              </a:tr>
            </a:tbl>
          </a:graphicData>
        </a:graphic>
      </p:graphicFrame>
      <p:cxnSp>
        <p:nvCxnSpPr>
          <p:cNvPr id="6" name="直接连接符 7"/>
          <p:cNvCxnSpPr/>
          <p:nvPr/>
        </p:nvCxnSpPr>
        <p:spPr>
          <a:xfrm>
            <a:off x="1217063"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323037"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8" name="左大括号 12"/>
          <p:cNvSpPr/>
          <p:nvPr/>
        </p:nvSpPr>
        <p:spPr>
          <a:xfrm rot="16200000">
            <a:off x="6633387" y="2691363"/>
            <a:ext cx="252028" cy="3096344"/>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13"/>
          <p:cNvSpPr/>
          <p:nvPr/>
        </p:nvSpPr>
        <p:spPr>
          <a:xfrm>
            <a:off x="5516732" y="4510402"/>
            <a:ext cx="2545890" cy="954107"/>
          </a:xfrm>
          <a:prstGeom prst="rect">
            <a:avLst/>
          </a:prstGeom>
        </p:spPr>
        <p:txBody>
          <a:bodyPr wrap="none">
            <a:spAutoFit/>
          </a:bodyPr>
          <a:lstStyle/>
          <a:p>
            <a:pPr algn="ctr"/>
            <a:r>
              <a:rPr lang="en-US" altLang="zh-CN" sz="2800" dirty="0" smtClean="0"/>
              <a:t>Content-based</a:t>
            </a:r>
          </a:p>
          <a:p>
            <a:pPr algn="ctr"/>
            <a:r>
              <a:rPr lang="en-US" altLang="zh-CN" sz="2800" dirty="0" smtClean="0"/>
              <a:t>features</a:t>
            </a:r>
          </a:p>
        </p:txBody>
      </p:sp>
      <p:cxnSp>
        <p:nvCxnSpPr>
          <p:cNvPr id="24" name="Straight Arrow Connector 40"/>
          <p:cNvCxnSpPr>
            <a:endCxn id="25" idx="2"/>
          </p:cNvCxnSpPr>
          <p:nvPr/>
        </p:nvCxnSpPr>
        <p:spPr>
          <a:xfrm flipV="1">
            <a:off x="6718093" y="228558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41"/>
          <p:cNvSpPr/>
          <p:nvPr/>
        </p:nvSpPr>
        <p:spPr>
          <a:xfrm>
            <a:off x="5339350" y="1700808"/>
            <a:ext cx="275748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0, 0, 0… sorry</a:t>
            </a:r>
            <a:endParaRPr lang="en-US" sz="3200" dirty="0"/>
          </a:p>
        </p:txBody>
      </p:sp>
      <p:cxnSp>
        <p:nvCxnSpPr>
          <p:cNvPr id="26" name="Straight Arrow Connector 42"/>
          <p:cNvCxnSpPr>
            <a:endCxn id="25" idx="2"/>
          </p:cNvCxnSpPr>
          <p:nvPr/>
        </p:nvCxnSpPr>
        <p:spPr>
          <a:xfrm flipV="1">
            <a:off x="5796136" y="2285583"/>
            <a:ext cx="921957"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44"/>
          <p:cNvCxnSpPr>
            <a:endCxn id="25" idx="2"/>
          </p:cNvCxnSpPr>
          <p:nvPr/>
        </p:nvCxnSpPr>
        <p:spPr>
          <a:xfrm flipH="1" flipV="1">
            <a:off x="6718093" y="2285583"/>
            <a:ext cx="1068411"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492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387" y="2727302"/>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3018" y="2156876"/>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157" y="19517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216" y="261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smtClean="0"/>
              <a:t>Behavior</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Key</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15</a:t>
            </a:fld>
            <a:endParaRPr lang="en-US"/>
          </a:p>
        </p:txBody>
      </p:sp>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249" y="333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a:stCxn id="8" idx="3"/>
            <a:endCxn id="110" idx="1"/>
          </p:cNvCxnSpPr>
          <p:nvPr/>
        </p:nvCxnSpPr>
        <p:spPr>
          <a:xfrm flipV="1">
            <a:off x="6054747" y="2518064"/>
            <a:ext cx="1518271" cy="118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0" idx="1"/>
          </p:cNvCxnSpPr>
          <p:nvPr/>
        </p:nvCxnSpPr>
        <p:spPr>
          <a:xfrm flipV="1">
            <a:off x="6389714" y="2518064"/>
            <a:ext cx="1183304" cy="46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0" idx="1"/>
          </p:cNvCxnSpPr>
          <p:nvPr/>
        </p:nvCxnSpPr>
        <p:spPr>
          <a:xfrm flipV="1">
            <a:off x="6585406" y="2518064"/>
            <a:ext cx="987612" cy="153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109" idx="1"/>
          </p:cNvCxnSpPr>
          <p:nvPr/>
        </p:nvCxnSpPr>
        <p:spPr>
          <a:xfrm flipV="1">
            <a:off x="6054747" y="3088490"/>
            <a:ext cx="2009640" cy="61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2"/>
            <a:endCxn id="109" idx="1"/>
          </p:cNvCxnSpPr>
          <p:nvPr/>
        </p:nvCxnSpPr>
        <p:spPr>
          <a:xfrm>
            <a:off x="6585406" y="2671751"/>
            <a:ext cx="1478981" cy="41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a:endCxn id="109" idx="1"/>
          </p:cNvCxnSpPr>
          <p:nvPr/>
        </p:nvCxnSpPr>
        <p:spPr>
          <a:xfrm>
            <a:off x="6389714" y="2979251"/>
            <a:ext cx="1674673" cy="109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032" idx="3"/>
            <a:endCxn id="1036" idx="1"/>
          </p:cNvCxnSpPr>
          <p:nvPr/>
        </p:nvCxnSpPr>
        <p:spPr>
          <a:xfrm>
            <a:off x="6423213" y="4947270"/>
            <a:ext cx="969223" cy="56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38" idx="0"/>
            <a:endCxn id="1034" idx="1"/>
          </p:cNvCxnSpPr>
          <p:nvPr/>
        </p:nvCxnSpPr>
        <p:spPr>
          <a:xfrm flipV="1">
            <a:off x="6564441" y="4443072"/>
            <a:ext cx="1142540" cy="954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38" idx="0"/>
            <a:endCxn id="1032" idx="3"/>
          </p:cNvCxnSpPr>
          <p:nvPr/>
        </p:nvCxnSpPr>
        <p:spPr>
          <a:xfrm flipH="1" flipV="1">
            <a:off x="6423213" y="4947270"/>
            <a:ext cx="141228" cy="45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034" idx="1"/>
            <a:endCxn id="1032" idx="3"/>
          </p:cNvCxnSpPr>
          <p:nvPr/>
        </p:nvCxnSpPr>
        <p:spPr>
          <a:xfrm flipH="1">
            <a:off x="6423213" y="4443072"/>
            <a:ext cx="1283768" cy="5041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34" idx="1"/>
            <a:endCxn id="1036" idx="1"/>
          </p:cNvCxnSpPr>
          <p:nvPr/>
        </p:nvCxnSpPr>
        <p:spPr>
          <a:xfrm flipH="1">
            <a:off x="7392436" y="4443072"/>
            <a:ext cx="314545" cy="10686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23213" y="4497270"/>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en/e/ec/Lisa_Simpso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6981" y="3993072"/>
            <a:ext cx="55327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mg1.wikia.nocookie.net/__cb20130913053022/simpsons/images/6/67/Eliza_Simps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92436" y="5061762"/>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psonswiki.com/w/images/thumb/6/65/Sven_Simpson.png/250px-Sven_Simpson.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14441" y="5397270"/>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p:cNvCxnSpPr>
            <a:stCxn id="1032" idx="3"/>
            <a:endCxn id="109" idx="1"/>
          </p:cNvCxnSpPr>
          <p:nvPr/>
        </p:nvCxnSpPr>
        <p:spPr>
          <a:xfrm flipV="1">
            <a:off x="6423213" y="3088490"/>
            <a:ext cx="1641174" cy="1858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8"/>
          <p:cNvCxnSpPr>
            <a:stCxn id="1036" idx="1"/>
            <a:endCxn id="1038" idx="0"/>
          </p:cNvCxnSpPr>
          <p:nvPr/>
        </p:nvCxnSpPr>
        <p:spPr>
          <a:xfrm flipH="1" flipV="1">
            <a:off x="6564441" y="5397270"/>
            <a:ext cx="827995" cy="11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68"/>
          <p:cNvCxnSpPr>
            <a:stCxn id="1034" idx="1"/>
            <a:endCxn id="109" idx="1"/>
          </p:cNvCxnSpPr>
          <p:nvPr/>
        </p:nvCxnSpPr>
        <p:spPr>
          <a:xfrm flipV="1">
            <a:off x="7706981" y="3088490"/>
            <a:ext cx="357406" cy="1354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Freeform 194"/>
          <p:cNvSpPr/>
          <p:nvPr/>
        </p:nvSpPr>
        <p:spPr>
          <a:xfrm>
            <a:off x="5191120" y="1841259"/>
            <a:ext cx="3736894" cy="2264259"/>
          </a:xfrm>
          <a:custGeom>
            <a:avLst/>
            <a:gdLst>
              <a:gd name="connsiteX0" fmla="*/ 1693066 w 3736894"/>
              <a:gd name="connsiteY0" fmla="*/ 3621 h 2482004"/>
              <a:gd name="connsiteX1" fmla="*/ 250765 w 3736894"/>
              <a:gd name="connsiteY1" fmla="*/ 606936 h 2482004"/>
              <a:gd name="connsiteX2" fmla="*/ 335606 w 3736894"/>
              <a:gd name="connsiteY2" fmla="*/ 2454590 h 2482004"/>
              <a:gd name="connsiteX3" fmla="*/ 3540720 w 3736894"/>
              <a:gd name="connsiteY3" fmla="*/ 1625031 h 2482004"/>
              <a:gd name="connsiteX4" fmla="*/ 3201355 w 3736894"/>
              <a:gd name="connsiteY4" fmla="*/ 418400 h 2482004"/>
              <a:gd name="connsiteX5" fmla="*/ 1693066 w 3736894"/>
              <a:gd name="connsiteY5" fmla="*/ 3621 h 248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6894" h="2482004">
                <a:moveTo>
                  <a:pt x="1693066" y="3621"/>
                </a:moveTo>
                <a:cubicBezTo>
                  <a:pt x="1201301" y="35044"/>
                  <a:pt x="477008" y="198441"/>
                  <a:pt x="250765" y="606936"/>
                </a:cubicBezTo>
                <a:cubicBezTo>
                  <a:pt x="24522" y="1015431"/>
                  <a:pt x="-212720" y="2284908"/>
                  <a:pt x="335606" y="2454590"/>
                </a:cubicBezTo>
                <a:cubicBezTo>
                  <a:pt x="883932" y="2624272"/>
                  <a:pt x="3063095" y="1964396"/>
                  <a:pt x="3540720" y="1625031"/>
                </a:cubicBezTo>
                <a:cubicBezTo>
                  <a:pt x="4018345" y="1285666"/>
                  <a:pt x="3512440" y="688635"/>
                  <a:pt x="3201355" y="418400"/>
                </a:cubicBezTo>
                <a:cubicBezTo>
                  <a:pt x="2890271" y="148165"/>
                  <a:pt x="2184831" y="-27802"/>
                  <a:pt x="1693066" y="3621"/>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66"/>
          <p:cNvSpPr/>
          <p:nvPr/>
        </p:nvSpPr>
        <p:spPr>
          <a:xfrm>
            <a:off x="5586577" y="3895980"/>
            <a:ext cx="2789577" cy="2520019"/>
          </a:xfrm>
          <a:custGeom>
            <a:avLst/>
            <a:gdLst>
              <a:gd name="connsiteX0" fmla="*/ 1251082 w 2789577"/>
              <a:gd name="connsiteY0" fmla="*/ 339527 h 2520019"/>
              <a:gd name="connsiteX1" fmla="*/ 292720 w 2789577"/>
              <a:gd name="connsiteY1" fmla="*/ 568127 h 2520019"/>
              <a:gd name="connsiteX2" fmla="*/ 2574 w 2789577"/>
              <a:gd name="connsiteY2" fmla="*/ 1069288 h 2520019"/>
              <a:gd name="connsiteX3" fmla="*/ 415812 w 2789577"/>
              <a:gd name="connsiteY3" fmla="*/ 2097988 h 2520019"/>
              <a:gd name="connsiteX4" fmla="*/ 1163159 w 2789577"/>
              <a:gd name="connsiteY4" fmla="*/ 2520019 h 2520019"/>
              <a:gd name="connsiteX5" fmla="*/ 2657851 w 2789577"/>
              <a:gd name="connsiteY5" fmla="*/ 2097988 h 2520019"/>
              <a:gd name="connsiteX6" fmla="*/ 2710605 w 2789577"/>
              <a:gd name="connsiteY6" fmla="*/ 629673 h 2520019"/>
              <a:gd name="connsiteX7" fmla="*/ 2622682 w 2789577"/>
              <a:gd name="connsiteY7" fmla="*/ 5419 h 2520019"/>
              <a:gd name="connsiteX8" fmla="*/ 1251082 w 2789577"/>
              <a:gd name="connsiteY8" fmla="*/ 339527 h 252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577" h="2520019">
                <a:moveTo>
                  <a:pt x="1251082" y="339527"/>
                </a:moveTo>
                <a:cubicBezTo>
                  <a:pt x="862755" y="433312"/>
                  <a:pt x="500805" y="446500"/>
                  <a:pt x="292720" y="568127"/>
                </a:cubicBezTo>
                <a:cubicBezTo>
                  <a:pt x="84635" y="689754"/>
                  <a:pt x="-17941" y="814311"/>
                  <a:pt x="2574" y="1069288"/>
                </a:cubicBezTo>
                <a:cubicBezTo>
                  <a:pt x="23089" y="1324265"/>
                  <a:pt x="222381" y="1856200"/>
                  <a:pt x="415812" y="2097988"/>
                </a:cubicBezTo>
                <a:cubicBezTo>
                  <a:pt x="609243" y="2339776"/>
                  <a:pt x="789486" y="2520019"/>
                  <a:pt x="1163159" y="2520019"/>
                </a:cubicBezTo>
                <a:cubicBezTo>
                  <a:pt x="1536832" y="2520019"/>
                  <a:pt x="2399943" y="2413045"/>
                  <a:pt x="2657851" y="2097988"/>
                </a:cubicBezTo>
                <a:cubicBezTo>
                  <a:pt x="2915759" y="1782931"/>
                  <a:pt x="2716466" y="978434"/>
                  <a:pt x="2710605" y="629673"/>
                </a:cubicBezTo>
                <a:cubicBezTo>
                  <a:pt x="2704744" y="280912"/>
                  <a:pt x="2868867" y="53777"/>
                  <a:pt x="2622682" y="5419"/>
                </a:cubicBezTo>
                <a:cubicBezTo>
                  <a:pt x="2376497" y="-42939"/>
                  <a:pt x="1639409" y="245742"/>
                  <a:pt x="1251082" y="339527"/>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p:nvPr/>
        </p:nvSpPr>
        <p:spPr>
          <a:xfrm>
            <a:off x="611560" y="1628800"/>
            <a:ext cx="4114800" cy="9144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t>Monetary</a:t>
            </a:r>
            <a:r>
              <a:rPr lang="zh-CN" altLang="en-US" sz="3200" dirty="0" smtClean="0"/>
              <a:t> </a:t>
            </a:r>
            <a:r>
              <a:rPr lang="en-US" altLang="zh-CN" sz="3200" dirty="0" smtClean="0"/>
              <a:t>Incentive</a:t>
            </a:r>
            <a:endParaRPr lang="en-US" altLang="zh-CN" sz="3200" dirty="0"/>
          </a:p>
        </p:txBody>
      </p:sp>
      <p:sp>
        <p:nvSpPr>
          <p:cNvPr id="39" name="Rectangle 38"/>
          <p:cNvSpPr/>
          <p:nvPr/>
        </p:nvSpPr>
        <p:spPr>
          <a:xfrm>
            <a:off x="395536" y="3284984"/>
            <a:ext cx="2011680" cy="3200400"/>
          </a:xfrm>
          <a:prstGeom prst="rect">
            <a:avLst/>
          </a:prstGeom>
          <a:solidFill>
            <a:srgbClr val="3366FF">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3200" dirty="0" smtClean="0"/>
          </a:p>
          <a:p>
            <a:pPr algn="ctr"/>
            <a:endParaRPr lang="en-US" altLang="zh-CN" sz="3200" dirty="0"/>
          </a:p>
          <a:p>
            <a:pPr algn="ctr"/>
            <a:r>
              <a:rPr lang="en-US" altLang="zh-CN" sz="3200" dirty="0" smtClean="0"/>
              <a:t>Content</a:t>
            </a:r>
          </a:p>
          <a:p>
            <a:pPr algn="ctr"/>
            <a:endParaRPr lang="en-US" altLang="zh-CN" sz="3200" dirty="0" smtClean="0"/>
          </a:p>
          <a:p>
            <a:pPr algn="ctr"/>
            <a:endParaRPr lang="en-US" altLang="zh-CN" sz="3200" dirty="0"/>
          </a:p>
          <a:p>
            <a:pPr algn="ctr"/>
            <a:r>
              <a:rPr lang="en-US" altLang="zh-CN" sz="3200" dirty="0"/>
              <a:t>w</a:t>
            </a:r>
            <a:r>
              <a:rPr lang="en-US" altLang="zh-CN" sz="3200" dirty="0" smtClean="0"/>
              <a:t>hat</a:t>
            </a:r>
            <a:r>
              <a:rPr lang="zh-CN" altLang="en-US" sz="3200" dirty="0" smtClean="0"/>
              <a:t> </a:t>
            </a:r>
            <a:r>
              <a:rPr lang="en-US" altLang="zh-CN" sz="3200" dirty="0" smtClean="0"/>
              <a:t>they</a:t>
            </a:r>
            <a:r>
              <a:rPr lang="zh-CN" altLang="en-US" sz="3200" dirty="0" smtClean="0"/>
              <a:t> </a:t>
            </a:r>
            <a:r>
              <a:rPr lang="en-US" altLang="zh-CN" sz="3200" dirty="0" smtClean="0">
                <a:solidFill>
                  <a:srgbClr val="0000FF"/>
                </a:solidFill>
              </a:rPr>
              <a:t>appear</a:t>
            </a:r>
            <a:r>
              <a:rPr lang="zh-CN" altLang="en-US" sz="3200" dirty="0" smtClean="0">
                <a:solidFill>
                  <a:srgbClr val="0000FF"/>
                </a:solidFill>
              </a:rPr>
              <a:t> </a:t>
            </a:r>
            <a:r>
              <a:rPr lang="en-US" altLang="zh-CN" sz="3200" dirty="0" smtClean="0"/>
              <a:t>to</a:t>
            </a:r>
            <a:r>
              <a:rPr lang="zh-CN" altLang="en-US" sz="3200" dirty="0" smtClean="0"/>
              <a:t> </a:t>
            </a:r>
            <a:r>
              <a:rPr lang="en-US" altLang="zh-CN" sz="3200" dirty="0" smtClean="0"/>
              <a:t>behave</a:t>
            </a:r>
          </a:p>
          <a:p>
            <a:pPr algn="ctr"/>
            <a:endParaRPr lang="en-US" altLang="zh-CN" sz="3200" dirty="0"/>
          </a:p>
          <a:p>
            <a:pPr algn="ctr"/>
            <a:endParaRPr lang="en-US" altLang="zh-CN" sz="3200" dirty="0" smtClean="0"/>
          </a:p>
        </p:txBody>
      </p:sp>
      <p:sp>
        <p:nvSpPr>
          <p:cNvPr id="40" name="Rectangle 39"/>
          <p:cNvSpPr/>
          <p:nvPr/>
        </p:nvSpPr>
        <p:spPr>
          <a:xfrm>
            <a:off x="2915816" y="3284984"/>
            <a:ext cx="2011680" cy="3200400"/>
          </a:xfrm>
          <a:prstGeom prst="rect">
            <a:avLst/>
          </a:prstGeom>
          <a:solidFill>
            <a:srgbClr val="FF0000">
              <a:alpha val="2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smtClean="0">
                <a:solidFill>
                  <a:srgbClr val="FF0000"/>
                </a:solidFill>
              </a:rPr>
              <a:t>Behavior/Links</a:t>
            </a:r>
            <a:endParaRPr lang="en-US" altLang="zh-CN" sz="3200" dirty="0">
              <a:solidFill>
                <a:srgbClr val="FF0000"/>
              </a:solidFill>
            </a:endParaRPr>
          </a:p>
          <a:p>
            <a:pPr algn="ctr"/>
            <a:endParaRPr lang="en-US" altLang="zh-CN" sz="3200" dirty="0"/>
          </a:p>
          <a:p>
            <a:pPr algn="ctr"/>
            <a:r>
              <a:rPr lang="en-US" altLang="zh-CN" sz="3200" dirty="0"/>
              <a:t>w</a:t>
            </a:r>
            <a:r>
              <a:rPr lang="en-US" altLang="zh-CN" sz="3200" dirty="0" smtClean="0"/>
              <a:t>hat</a:t>
            </a:r>
            <a:r>
              <a:rPr lang="zh-CN" altLang="en-US" sz="3200" dirty="0" smtClean="0"/>
              <a:t> </a:t>
            </a:r>
            <a:r>
              <a:rPr lang="en-US" altLang="zh-CN" sz="3200" dirty="0" smtClean="0"/>
              <a:t>they</a:t>
            </a:r>
            <a:r>
              <a:rPr lang="zh-CN" altLang="en-US" sz="3200" dirty="0" smtClean="0"/>
              <a:t> </a:t>
            </a:r>
            <a:r>
              <a:rPr lang="en-US" altLang="zh-CN" sz="3200" dirty="0" smtClean="0">
                <a:solidFill>
                  <a:srgbClr val="FF0000"/>
                </a:solidFill>
              </a:rPr>
              <a:t>have</a:t>
            </a:r>
            <a:r>
              <a:rPr lang="zh-CN" altLang="en-US" sz="3200" dirty="0" smtClean="0">
                <a:solidFill>
                  <a:srgbClr val="FF0000"/>
                </a:solidFill>
              </a:rPr>
              <a:t> </a:t>
            </a:r>
            <a:r>
              <a:rPr lang="en-US" altLang="zh-CN" sz="3200" dirty="0" smtClean="0"/>
              <a:t>to</a:t>
            </a:r>
            <a:r>
              <a:rPr lang="zh-CN" altLang="en-US" sz="3200" dirty="0" smtClean="0"/>
              <a:t> </a:t>
            </a:r>
            <a:r>
              <a:rPr lang="en-US" altLang="zh-CN" sz="3200" dirty="0" smtClean="0"/>
              <a:t>behave</a:t>
            </a:r>
          </a:p>
        </p:txBody>
      </p:sp>
      <p:cxnSp>
        <p:nvCxnSpPr>
          <p:cNvPr id="43" name="Elbow Connector 42"/>
          <p:cNvCxnSpPr>
            <a:stCxn id="11" idx="2"/>
            <a:endCxn id="39" idx="0"/>
          </p:cNvCxnSpPr>
          <p:nvPr/>
        </p:nvCxnSpPr>
        <p:spPr>
          <a:xfrm rot="5400000">
            <a:off x="1664276" y="2280300"/>
            <a:ext cx="741784" cy="1267584"/>
          </a:xfrm>
          <a:prstGeom prst="bentConnector3">
            <a:avLst>
              <a:gd name="adj1" fmla="val 50000"/>
            </a:avLst>
          </a:prstGeom>
          <a:ln w="25400">
            <a:solidFill>
              <a:srgbClr val="0000FF"/>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11" idx="2"/>
            <a:endCxn id="40" idx="0"/>
          </p:cNvCxnSpPr>
          <p:nvPr/>
        </p:nvCxnSpPr>
        <p:spPr>
          <a:xfrm rot="16200000" flipH="1">
            <a:off x="2924416" y="2287744"/>
            <a:ext cx="741784" cy="1252696"/>
          </a:xfrm>
          <a:prstGeom prst="bentConnector3">
            <a:avLst/>
          </a:prstGeom>
          <a:ln w="50800">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404987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2. Fraudulent Pattern</a:t>
            </a:r>
            <a:endParaRPr lang="en-US" sz="4400" b="1"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16</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29455800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17</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53" y="1560389"/>
            <a:ext cx="900000" cy="90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8"/>
          <p:cNvSpPr/>
          <p:nvPr/>
        </p:nvSpPr>
        <p:spPr>
          <a:xfrm>
            <a:off x="395536" y="4365104"/>
            <a:ext cx="3669594"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Out-degree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a:latin typeface="Arial" panose="020B0604020202020204" pitchFamily="34" charset="0"/>
                <a:ea typeface="微软雅黑" panose="020B0503020204020204" pitchFamily="34" charset="-122"/>
                <a:cs typeface="Arial" panose="020B0604020202020204" pitchFamily="34" charset="0"/>
              </a:rPr>
              <a:t>(</a:t>
            </a:r>
            <a:r>
              <a:rPr lang="en-US" sz="2800" dirty="0" err="1" smtClean="0">
                <a:solidFill>
                  <a:srgbClr val="FF0000"/>
                </a:solidFill>
                <a:latin typeface="Arial" panose="020B0604020202020204" pitchFamily="34" charset="0"/>
                <a:ea typeface="微软雅黑" panose="020B0503020204020204" pitchFamily="34" charset="-122"/>
                <a:cs typeface="Arial" panose="020B0604020202020204" pitchFamily="34" charset="0"/>
              </a:rPr>
              <a:t>Hubness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left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sp>
        <p:nvSpPr>
          <p:cNvPr id="7" name="Rectangle 38"/>
          <p:cNvSpPr/>
          <p:nvPr/>
        </p:nvSpPr>
        <p:spPr>
          <a:xfrm>
            <a:off x="4802207" y="4365103"/>
            <a:ext cx="3890809" cy="2246769"/>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In-degree</a:t>
            </a:r>
          </a:p>
          <a:p>
            <a:r>
              <a:rPr lang="en-US" sz="2800" dirty="0" smtClean="0">
                <a:latin typeface="Arial" panose="020B0604020202020204" pitchFamily="34" charset="0"/>
                <a:ea typeface="微软雅黑" panose="020B0503020204020204" pitchFamily="34" charset="-122"/>
                <a:cs typeface="Arial" panose="020B0604020202020204" pitchFamily="34" charset="0"/>
              </a:rPr>
              <a:t>1</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st</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r>
              <a:rPr lang="en-US" sz="28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Authoritativeness</a:t>
            </a:r>
            <a:r>
              <a:rPr lang="en-US" sz="2800" dirty="0" smtClean="0">
                <a:latin typeface="Arial" panose="020B0604020202020204" pitchFamily="34" charset="0"/>
                <a:ea typeface="微软雅黑" panose="020B0503020204020204" pitchFamily="34" charset="-122"/>
                <a:cs typeface="Arial" panose="020B0604020202020204" pitchFamily="34" charset="0"/>
              </a:rPr>
              <a:t>)</a:t>
            </a:r>
          </a:p>
          <a:p>
            <a:r>
              <a:rPr lang="en-US" sz="2800" dirty="0" smtClean="0">
                <a:latin typeface="Arial" panose="020B0604020202020204" pitchFamily="34" charset="0"/>
                <a:ea typeface="微软雅黑" panose="020B0503020204020204" pitchFamily="34" charset="-122"/>
                <a:cs typeface="Arial" panose="020B0604020202020204" pitchFamily="34" charset="0"/>
              </a:rPr>
              <a:t>2</a:t>
            </a:r>
            <a:r>
              <a:rPr lang="en-US" sz="2800" baseline="30000" dirty="0" smtClean="0">
                <a:latin typeface="Arial" panose="020B0604020202020204" pitchFamily="34" charset="0"/>
                <a:ea typeface="微软雅黑" panose="020B0503020204020204" pitchFamily="34" charset="-122"/>
                <a:cs typeface="Arial" panose="020B0604020202020204" pitchFamily="34" charset="0"/>
              </a:rPr>
              <a:t>nd</a:t>
            </a:r>
            <a:r>
              <a:rPr lang="en-US" sz="2800" dirty="0" smtClean="0">
                <a:latin typeface="Arial" panose="020B0604020202020204" pitchFamily="34" charset="0"/>
                <a:ea typeface="微软雅黑" panose="020B0503020204020204" pitchFamily="34" charset="-122"/>
                <a:cs typeface="Arial" panose="020B0604020202020204" pitchFamily="34" charset="0"/>
              </a:rPr>
              <a:t> </a:t>
            </a:r>
            <a:r>
              <a:rPr lang="en-US" sz="2800" dirty="0" smtClean="0">
                <a:solidFill>
                  <a:srgbClr val="7030A0"/>
                </a:solidFill>
                <a:latin typeface="Arial" panose="020B0604020202020204" pitchFamily="34" charset="0"/>
                <a:ea typeface="微软雅黑" panose="020B0503020204020204" pitchFamily="34" charset="-122"/>
                <a:cs typeface="Arial" panose="020B0604020202020204" pitchFamily="34" charset="0"/>
              </a:rPr>
              <a:t>right</a:t>
            </a:r>
            <a:r>
              <a:rPr lang="en-US" sz="2800" dirty="0" smtClean="0">
                <a:latin typeface="Arial" panose="020B0604020202020204" pitchFamily="34" charset="0"/>
                <a:ea typeface="微软雅黑" panose="020B0503020204020204" pitchFamily="34" charset="-122"/>
                <a:cs typeface="Arial" panose="020B0604020202020204" pitchFamily="34" charset="0"/>
              </a:rPr>
              <a:t> singular vector</a:t>
            </a:r>
          </a:p>
          <a:p>
            <a:r>
              <a:rPr lang="en-US" sz="2800" dirty="0" smtClean="0">
                <a:latin typeface="Arial" panose="020B0604020202020204" pitchFamily="34" charset="0"/>
                <a:ea typeface="微软雅黑" panose="020B0503020204020204" pitchFamily="34" charset="-122"/>
                <a:cs typeface="Arial" panose="020B0604020202020204" pitchFamily="34" charset="0"/>
              </a:rPr>
              <a:t>…</a:t>
            </a:r>
          </a:p>
        </p:txBody>
      </p:sp>
      <p:cxnSp>
        <p:nvCxnSpPr>
          <p:cNvPr id="8" name="Straight Arrow Connector 19"/>
          <p:cNvCxnSpPr>
            <a:stCxn id="5" idx="3"/>
          </p:cNvCxnSpPr>
          <p:nvPr/>
        </p:nvCxnSpPr>
        <p:spPr>
          <a:xfrm flipV="1">
            <a:off x="1134153"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9"/>
          <p:cNvCxnSpPr>
            <a:stCxn id="5" idx="3"/>
          </p:cNvCxnSpPr>
          <p:nvPr/>
        </p:nvCxnSpPr>
        <p:spPr>
          <a:xfrm flipV="1">
            <a:off x="1134153"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stCxn id="5" idx="3"/>
          </p:cNvCxnSpPr>
          <p:nvPr/>
        </p:nvCxnSpPr>
        <p:spPr>
          <a:xfrm>
            <a:off x="1134153"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5" idx="3"/>
          </p:cNvCxnSpPr>
          <p:nvPr/>
        </p:nvCxnSpPr>
        <p:spPr>
          <a:xfrm>
            <a:off x="1134153"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40533"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19"/>
          <p:cNvCxnSpPr>
            <a:endCxn id="20" idx="3"/>
          </p:cNvCxnSpPr>
          <p:nvPr/>
        </p:nvCxnSpPr>
        <p:spPr>
          <a:xfrm>
            <a:off x="6964469"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endCxn id="20" idx="3"/>
          </p:cNvCxnSpPr>
          <p:nvPr/>
        </p:nvCxnSpPr>
        <p:spPr>
          <a:xfrm>
            <a:off x="7036477"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19"/>
          <p:cNvCxnSpPr>
            <a:endCxn id="20" idx="3"/>
          </p:cNvCxnSpPr>
          <p:nvPr/>
        </p:nvCxnSpPr>
        <p:spPr>
          <a:xfrm flipV="1">
            <a:off x="7036477"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19"/>
          <p:cNvCxnSpPr>
            <a:endCxn id="20" idx="3"/>
          </p:cNvCxnSpPr>
          <p:nvPr/>
        </p:nvCxnSpPr>
        <p:spPr>
          <a:xfrm flipV="1">
            <a:off x="7036477"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41"/>
          <p:cNvSpPr/>
          <p:nvPr/>
        </p:nvSpPr>
        <p:spPr>
          <a:xfrm>
            <a:off x="2178369"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7" name="Rectangle 41"/>
          <p:cNvSpPr/>
          <p:nvPr/>
        </p:nvSpPr>
        <p:spPr>
          <a:xfrm>
            <a:off x="5011046"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38" name="Rectangle 58"/>
          <p:cNvSpPr/>
          <p:nvPr/>
        </p:nvSpPr>
        <p:spPr>
          <a:xfrm>
            <a:off x="23415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39" name="Rectangle 58"/>
          <p:cNvSpPr/>
          <p:nvPr/>
        </p:nvSpPr>
        <p:spPr>
          <a:xfrm>
            <a:off x="480220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0" name="Rectangle 58"/>
          <p:cNvSpPr/>
          <p:nvPr/>
        </p:nvSpPr>
        <p:spPr>
          <a:xfrm>
            <a:off x="234152"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1" name="Rectangle 58"/>
          <p:cNvSpPr/>
          <p:nvPr/>
        </p:nvSpPr>
        <p:spPr>
          <a:xfrm>
            <a:off x="4802207" y="4365104"/>
            <a:ext cx="3771832" cy="2246769"/>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42" name="Rectangle 58"/>
          <p:cNvSpPr/>
          <p:nvPr/>
        </p:nvSpPr>
        <p:spPr>
          <a:xfrm>
            <a:off x="1010037" y="3165535"/>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43"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773" y="3149761"/>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肘形连接符 44"/>
          <p:cNvCxnSpPr>
            <a:stCxn id="42" idx="1"/>
            <a:endCxn id="42" idx="0"/>
          </p:cNvCxnSpPr>
          <p:nvPr/>
        </p:nvCxnSpPr>
        <p:spPr>
          <a:xfrm rot="10800000" flipH="1">
            <a:off x="1010037" y="3165536"/>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9" name="Rectangle 58"/>
          <p:cNvSpPr/>
          <p:nvPr/>
        </p:nvSpPr>
        <p:spPr>
          <a:xfrm>
            <a:off x="2555776" y="3162827"/>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0" name="Rectangle 58"/>
          <p:cNvSpPr/>
          <p:nvPr/>
        </p:nvSpPr>
        <p:spPr>
          <a:xfrm>
            <a:off x="2981378" y="3162827"/>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1" name="Rectangle 58"/>
          <p:cNvSpPr/>
          <p:nvPr/>
        </p:nvSpPr>
        <p:spPr>
          <a:xfrm rot="16200000">
            <a:off x="3702911" y="2872616"/>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2" name="Rectangle 41"/>
          <p:cNvSpPr/>
          <p:nvPr/>
        </p:nvSpPr>
        <p:spPr>
          <a:xfrm>
            <a:off x="2024988" y="3296278"/>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
        <p:nvSpPr>
          <p:cNvPr id="53" name="Rectangle 58"/>
          <p:cNvSpPr/>
          <p:nvPr/>
        </p:nvSpPr>
        <p:spPr>
          <a:xfrm>
            <a:off x="5062636" y="3371552"/>
            <a:ext cx="932407" cy="868453"/>
          </a:xfrm>
          <a:prstGeom prst="rect">
            <a:avLst/>
          </a:prstGeom>
          <a:pattFill prst="pct5">
            <a:fgClr>
              <a:schemeClr val="tx1"/>
            </a:fgClr>
            <a:bgClr>
              <a:schemeClr val="bg1"/>
            </a:bgClr>
          </a:patt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54"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46277" y="2761395"/>
            <a:ext cx="565125" cy="565125"/>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肘形连接符 54"/>
          <p:cNvCxnSpPr>
            <a:stCxn id="53" idx="1"/>
            <a:endCxn id="53" idx="0"/>
          </p:cNvCxnSpPr>
          <p:nvPr/>
        </p:nvCxnSpPr>
        <p:spPr>
          <a:xfrm rot="10800000" flipH="1">
            <a:off x="5062636" y="3371553"/>
            <a:ext cx="466204" cy="434227"/>
          </a:xfrm>
          <a:prstGeom prst="bentConnector4">
            <a:avLst>
              <a:gd name="adj1" fmla="val 99955"/>
              <a:gd name="adj2" fmla="val 10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6" name="Rectangle 58"/>
          <p:cNvSpPr/>
          <p:nvPr/>
        </p:nvSpPr>
        <p:spPr>
          <a:xfrm>
            <a:off x="6608375" y="3368844"/>
            <a:ext cx="288032" cy="868453"/>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7" name="Rectangle 58"/>
          <p:cNvSpPr/>
          <p:nvPr/>
        </p:nvSpPr>
        <p:spPr>
          <a:xfrm>
            <a:off x="7033977" y="3368844"/>
            <a:ext cx="288032" cy="284794"/>
          </a:xfrm>
          <a:prstGeom prst="rect">
            <a:avLst/>
          </a:prstGeom>
          <a:no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8" name="Rectangle 58"/>
          <p:cNvSpPr/>
          <p:nvPr/>
        </p:nvSpPr>
        <p:spPr>
          <a:xfrm rot="16200000">
            <a:off x="7755510" y="3078633"/>
            <a:ext cx="288032" cy="868453"/>
          </a:xfrm>
          <a:prstGeom prst="rect">
            <a:avLst/>
          </a:prstGeom>
          <a:solidFill>
            <a:schemeClr val="bg1">
              <a:lumMod val="50000"/>
            </a:schemeClr>
          </a:solidFill>
          <a:ln w="381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Rectangle 41"/>
          <p:cNvSpPr/>
          <p:nvPr/>
        </p:nvSpPr>
        <p:spPr>
          <a:xfrm>
            <a:off x="6077587" y="3502295"/>
            <a:ext cx="41069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t>≈</a:t>
            </a:r>
            <a:endParaRPr lang="en-US" sz="3200" dirty="0"/>
          </a:p>
        </p:txBody>
      </p:sp>
    </p:spTree>
    <p:extLst>
      <p:ext uri="{BB962C8B-B14F-4D97-AF65-F5344CB8AC3E}">
        <p14:creationId xmlns:p14="http://schemas.microsoft.com/office/powerpoint/2010/main" val="3980143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36" grpId="0"/>
      <p:bldP spid="37" grpId="0"/>
      <p:bldP spid="38" grpId="0" animBg="1"/>
      <p:bldP spid="39" grpId="0" animBg="1"/>
      <p:bldP spid="40" grpId="0" animBg="1"/>
      <p:bldP spid="41" grpId="0" animBg="1"/>
      <p:bldP spid="42" grpId="0" animBg="1"/>
      <p:bldP spid="49" grpId="0" animBg="1"/>
      <p:bldP spid="50" grpId="0" animBg="1"/>
      <p:bldP spid="51" grpId="0" animBg="1"/>
      <p:bldP spid="52" grpId="0"/>
      <p:bldP spid="53" grpId="0" animBg="1"/>
      <p:bldP spid="56" grpId="0" animBg="1"/>
      <p:bldP spid="57" grpId="0" animBg="1"/>
      <p:bldP spid="58" grpId="0" animBg="1"/>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Behavior-based Feature Space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18</a:t>
            </a:fld>
            <a:endParaRPr lang="en-US"/>
          </a:p>
        </p:txBody>
      </p:sp>
      <p:pic>
        <p:nvPicPr>
          <p:cNvPr id="5" name="Picture 8" descr="http://img2.wikia.nocookie.net/__cb20120114223254/villains/images/3/39/Bart-simpson.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1268" name="Picture 4" descr="C:\Users\meng\Desktop\weibojan_HD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C:\Users\meng\Desktop\e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99415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19</a:t>
            </a:fld>
            <a:endParaRPr lang="en-US"/>
          </a:p>
        </p:txBody>
      </p:sp>
      <p:pic>
        <p:nvPicPr>
          <p:cNvPr id="1229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431" y="4156874"/>
            <a:ext cx="1933575" cy="2466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5013176"/>
            <a:ext cx="1053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12293" idx="0"/>
          </p:cNvCxnSpPr>
          <p:nvPr/>
        </p:nvCxnSpPr>
        <p:spPr>
          <a:xfrm>
            <a:off x="1648218" y="3322025"/>
            <a:ext cx="1" cy="83484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等腰三角形 8"/>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21161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64387" y="2727302"/>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0" name="Picture 1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73018" y="2156876"/>
            <a:ext cx="629089" cy="722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8157" y="19517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55216" y="261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fontScale="90000"/>
          </a:bodyPr>
          <a:lstStyle/>
          <a:p>
            <a:r>
              <a:rPr lang="en-US" dirty="0" smtClean="0"/>
              <a:t>Fraud Detection: Graph Analysis Problem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a:t>
            </a:fld>
            <a:endParaRPr lang="en-US"/>
          </a:p>
        </p:txBody>
      </p:sp>
      <p:pic>
        <p:nvPicPr>
          <p:cNvPr id="5" name="Picture 4"/>
          <p:cNvPicPr>
            <a:picLocks noChangeAspect="1"/>
          </p:cNvPicPr>
          <p:nvPr/>
        </p:nvPicPr>
        <p:blipFill>
          <a:blip r:embed="rId5"/>
          <a:stretch>
            <a:fillRect/>
          </a:stretch>
        </p:blipFill>
        <p:spPr>
          <a:xfrm>
            <a:off x="609496" y="2361801"/>
            <a:ext cx="4191726" cy="1389888"/>
          </a:xfrm>
          <a:prstGeom prst="rect">
            <a:avLst/>
          </a:prstGeom>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249" y="3339251"/>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9" name="Straight Arrow Connector 18"/>
          <p:cNvCxnSpPr>
            <a:stCxn id="8" idx="3"/>
            <a:endCxn id="110" idx="1"/>
          </p:cNvCxnSpPr>
          <p:nvPr/>
        </p:nvCxnSpPr>
        <p:spPr>
          <a:xfrm flipV="1">
            <a:off x="6054747" y="2518064"/>
            <a:ext cx="1518271" cy="118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6" idx="3"/>
            <a:endCxn id="110" idx="1"/>
          </p:cNvCxnSpPr>
          <p:nvPr/>
        </p:nvCxnSpPr>
        <p:spPr>
          <a:xfrm flipV="1">
            <a:off x="6389714" y="2518064"/>
            <a:ext cx="1183304" cy="4611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7" idx="2"/>
            <a:endCxn id="110" idx="1"/>
          </p:cNvCxnSpPr>
          <p:nvPr/>
        </p:nvCxnSpPr>
        <p:spPr>
          <a:xfrm flipV="1">
            <a:off x="6585406" y="2518064"/>
            <a:ext cx="987612" cy="1536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8" idx="3"/>
            <a:endCxn id="109" idx="1"/>
          </p:cNvCxnSpPr>
          <p:nvPr/>
        </p:nvCxnSpPr>
        <p:spPr>
          <a:xfrm flipV="1">
            <a:off x="6054747" y="3088490"/>
            <a:ext cx="2009640" cy="610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2"/>
            <a:endCxn id="109" idx="1"/>
          </p:cNvCxnSpPr>
          <p:nvPr/>
        </p:nvCxnSpPr>
        <p:spPr>
          <a:xfrm>
            <a:off x="6585406" y="2671751"/>
            <a:ext cx="1478981" cy="4167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6" idx="3"/>
            <a:endCxn id="109" idx="1"/>
          </p:cNvCxnSpPr>
          <p:nvPr/>
        </p:nvCxnSpPr>
        <p:spPr>
          <a:xfrm>
            <a:off x="6389714" y="2979251"/>
            <a:ext cx="1674673" cy="109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1032" idx="3"/>
            <a:endCxn id="1036" idx="1"/>
          </p:cNvCxnSpPr>
          <p:nvPr/>
        </p:nvCxnSpPr>
        <p:spPr>
          <a:xfrm>
            <a:off x="6423213" y="4947270"/>
            <a:ext cx="969223" cy="56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38" idx="0"/>
            <a:endCxn id="1034" idx="1"/>
          </p:cNvCxnSpPr>
          <p:nvPr/>
        </p:nvCxnSpPr>
        <p:spPr>
          <a:xfrm flipV="1">
            <a:off x="6564441" y="4443072"/>
            <a:ext cx="1142540" cy="954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38" idx="0"/>
            <a:endCxn id="1032" idx="3"/>
          </p:cNvCxnSpPr>
          <p:nvPr/>
        </p:nvCxnSpPr>
        <p:spPr>
          <a:xfrm flipH="1" flipV="1">
            <a:off x="6423213" y="4947270"/>
            <a:ext cx="141228" cy="4500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034" idx="1"/>
            <a:endCxn id="1032" idx="3"/>
          </p:cNvCxnSpPr>
          <p:nvPr/>
        </p:nvCxnSpPr>
        <p:spPr>
          <a:xfrm flipH="1">
            <a:off x="6423213" y="4443072"/>
            <a:ext cx="1283768" cy="50419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034" idx="1"/>
            <a:endCxn id="1036" idx="1"/>
          </p:cNvCxnSpPr>
          <p:nvPr/>
        </p:nvCxnSpPr>
        <p:spPr>
          <a:xfrm flipH="1">
            <a:off x="7392436" y="4443072"/>
            <a:ext cx="314545" cy="106869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1" name="Rectangle 160"/>
          <p:cNvSpPr/>
          <p:nvPr/>
        </p:nvSpPr>
        <p:spPr>
          <a:xfrm>
            <a:off x="2943277" y="2014848"/>
            <a:ext cx="1857945" cy="307777"/>
          </a:xfrm>
          <a:prstGeom prst="rect">
            <a:avLst/>
          </a:prstGeom>
        </p:spPr>
        <p:txBody>
          <a:bodyPr wrap="none">
            <a:spAutoFit/>
          </a:bodyPr>
          <a:lstStyle/>
          <a:p>
            <a:r>
              <a:rPr lang="en-US" sz="1400" dirty="0" smtClean="0"/>
              <a:t>[www.buyfollowz.org]</a:t>
            </a:r>
          </a:p>
        </p:txBody>
      </p:sp>
      <p:sp>
        <p:nvSpPr>
          <p:cNvPr id="163" name="Rectangle 162"/>
          <p:cNvSpPr/>
          <p:nvPr/>
        </p:nvSpPr>
        <p:spPr>
          <a:xfrm>
            <a:off x="3074466" y="4308203"/>
            <a:ext cx="1726755" cy="307777"/>
          </a:xfrm>
          <a:prstGeom prst="rect">
            <a:avLst/>
          </a:prstGeom>
        </p:spPr>
        <p:txBody>
          <a:bodyPr wrap="none">
            <a:spAutoFit/>
          </a:bodyPr>
          <a:lstStyle/>
          <a:p>
            <a:r>
              <a:rPr lang="en-US" sz="1400" dirty="0" smtClean="0"/>
              <a:t>[buymorelikes.com]</a:t>
            </a:r>
          </a:p>
        </p:txBody>
      </p:sp>
      <p:pic>
        <p:nvPicPr>
          <p:cNvPr id="165" name="Picture 164"/>
          <p:cNvPicPr>
            <a:picLocks noChangeAspect="1"/>
          </p:cNvPicPr>
          <p:nvPr/>
        </p:nvPicPr>
        <p:blipFill>
          <a:blip r:embed="rId6"/>
          <a:stretch>
            <a:fillRect/>
          </a:stretch>
        </p:blipFill>
        <p:spPr>
          <a:xfrm>
            <a:off x="692884" y="4657442"/>
            <a:ext cx="4187952" cy="1535148"/>
          </a:xfrm>
          <a:prstGeom prst="rect">
            <a:avLst/>
          </a:prstGeom>
        </p:spPr>
      </p:pic>
      <p:pic>
        <p:nvPicPr>
          <p:cNvPr id="1026" name="Picture 2" descr="Twitter bird logo 2012.sv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885" y="1641801"/>
            <a:ext cx="888889"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acebook.sv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2884" y="3895980"/>
            <a:ext cx="1908431" cy="7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g2.wikia.nocookie.net/__cb20120114223254/villains/images/3/39/Bart-simpson.gi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23213" y="4497270"/>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upload.wikimedia.org/wikipedia/en/e/ec/Lisa_Simps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6981" y="3993072"/>
            <a:ext cx="553279"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mg1.wikia.nocookie.net/__cb20130913053022/simpsons/images/6/67/Eliza_Simpso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2436" y="5061762"/>
            <a:ext cx="90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impsonswiki.com/w/images/thumb/6/65/Sven_Simpson.png/250px-Sven_Simpson.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114441" y="5397270"/>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9" name="Straight Arrow Connector 68"/>
          <p:cNvCxnSpPr>
            <a:stCxn id="1032" idx="3"/>
            <a:endCxn id="109" idx="1"/>
          </p:cNvCxnSpPr>
          <p:nvPr/>
        </p:nvCxnSpPr>
        <p:spPr>
          <a:xfrm flipV="1">
            <a:off x="6423213" y="3088490"/>
            <a:ext cx="1641174" cy="18587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78"/>
          <p:cNvCxnSpPr>
            <a:stCxn id="1036" idx="1"/>
            <a:endCxn id="1038" idx="0"/>
          </p:cNvCxnSpPr>
          <p:nvPr/>
        </p:nvCxnSpPr>
        <p:spPr>
          <a:xfrm flipH="1" flipV="1">
            <a:off x="6564441" y="5397270"/>
            <a:ext cx="827995" cy="114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68"/>
          <p:cNvCxnSpPr>
            <a:stCxn id="1034" idx="1"/>
            <a:endCxn id="109" idx="1"/>
          </p:cNvCxnSpPr>
          <p:nvPr/>
        </p:nvCxnSpPr>
        <p:spPr>
          <a:xfrm flipV="1">
            <a:off x="7706981" y="3088490"/>
            <a:ext cx="357406" cy="13545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5" name="Freeform 194"/>
          <p:cNvSpPr/>
          <p:nvPr/>
        </p:nvSpPr>
        <p:spPr>
          <a:xfrm>
            <a:off x="5191120" y="1841259"/>
            <a:ext cx="3736894" cy="2264259"/>
          </a:xfrm>
          <a:custGeom>
            <a:avLst/>
            <a:gdLst>
              <a:gd name="connsiteX0" fmla="*/ 1693066 w 3736894"/>
              <a:gd name="connsiteY0" fmla="*/ 3621 h 2482004"/>
              <a:gd name="connsiteX1" fmla="*/ 250765 w 3736894"/>
              <a:gd name="connsiteY1" fmla="*/ 606936 h 2482004"/>
              <a:gd name="connsiteX2" fmla="*/ 335606 w 3736894"/>
              <a:gd name="connsiteY2" fmla="*/ 2454590 h 2482004"/>
              <a:gd name="connsiteX3" fmla="*/ 3540720 w 3736894"/>
              <a:gd name="connsiteY3" fmla="*/ 1625031 h 2482004"/>
              <a:gd name="connsiteX4" fmla="*/ 3201355 w 3736894"/>
              <a:gd name="connsiteY4" fmla="*/ 418400 h 2482004"/>
              <a:gd name="connsiteX5" fmla="*/ 1693066 w 3736894"/>
              <a:gd name="connsiteY5" fmla="*/ 3621 h 248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36894" h="2482004">
                <a:moveTo>
                  <a:pt x="1693066" y="3621"/>
                </a:moveTo>
                <a:cubicBezTo>
                  <a:pt x="1201301" y="35044"/>
                  <a:pt x="477008" y="198441"/>
                  <a:pt x="250765" y="606936"/>
                </a:cubicBezTo>
                <a:cubicBezTo>
                  <a:pt x="24522" y="1015431"/>
                  <a:pt x="-212720" y="2284908"/>
                  <a:pt x="335606" y="2454590"/>
                </a:cubicBezTo>
                <a:cubicBezTo>
                  <a:pt x="883932" y="2624272"/>
                  <a:pt x="3063095" y="1964396"/>
                  <a:pt x="3540720" y="1625031"/>
                </a:cubicBezTo>
                <a:cubicBezTo>
                  <a:pt x="4018345" y="1285666"/>
                  <a:pt x="3512440" y="688635"/>
                  <a:pt x="3201355" y="418400"/>
                </a:cubicBezTo>
                <a:cubicBezTo>
                  <a:pt x="2890271" y="148165"/>
                  <a:pt x="2184831" y="-27802"/>
                  <a:pt x="1693066" y="3621"/>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任意多边形 66"/>
          <p:cNvSpPr/>
          <p:nvPr/>
        </p:nvSpPr>
        <p:spPr>
          <a:xfrm>
            <a:off x="5586577" y="3895980"/>
            <a:ext cx="2789577" cy="2520019"/>
          </a:xfrm>
          <a:custGeom>
            <a:avLst/>
            <a:gdLst>
              <a:gd name="connsiteX0" fmla="*/ 1251082 w 2789577"/>
              <a:gd name="connsiteY0" fmla="*/ 339527 h 2520019"/>
              <a:gd name="connsiteX1" fmla="*/ 292720 w 2789577"/>
              <a:gd name="connsiteY1" fmla="*/ 568127 h 2520019"/>
              <a:gd name="connsiteX2" fmla="*/ 2574 w 2789577"/>
              <a:gd name="connsiteY2" fmla="*/ 1069288 h 2520019"/>
              <a:gd name="connsiteX3" fmla="*/ 415812 w 2789577"/>
              <a:gd name="connsiteY3" fmla="*/ 2097988 h 2520019"/>
              <a:gd name="connsiteX4" fmla="*/ 1163159 w 2789577"/>
              <a:gd name="connsiteY4" fmla="*/ 2520019 h 2520019"/>
              <a:gd name="connsiteX5" fmla="*/ 2657851 w 2789577"/>
              <a:gd name="connsiteY5" fmla="*/ 2097988 h 2520019"/>
              <a:gd name="connsiteX6" fmla="*/ 2710605 w 2789577"/>
              <a:gd name="connsiteY6" fmla="*/ 629673 h 2520019"/>
              <a:gd name="connsiteX7" fmla="*/ 2622682 w 2789577"/>
              <a:gd name="connsiteY7" fmla="*/ 5419 h 2520019"/>
              <a:gd name="connsiteX8" fmla="*/ 1251082 w 2789577"/>
              <a:gd name="connsiteY8" fmla="*/ 339527 h 2520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9577" h="2520019">
                <a:moveTo>
                  <a:pt x="1251082" y="339527"/>
                </a:moveTo>
                <a:cubicBezTo>
                  <a:pt x="862755" y="433312"/>
                  <a:pt x="500805" y="446500"/>
                  <a:pt x="292720" y="568127"/>
                </a:cubicBezTo>
                <a:cubicBezTo>
                  <a:pt x="84635" y="689754"/>
                  <a:pt x="-17941" y="814311"/>
                  <a:pt x="2574" y="1069288"/>
                </a:cubicBezTo>
                <a:cubicBezTo>
                  <a:pt x="23089" y="1324265"/>
                  <a:pt x="222381" y="1856200"/>
                  <a:pt x="415812" y="2097988"/>
                </a:cubicBezTo>
                <a:cubicBezTo>
                  <a:pt x="609243" y="2339776"/>
                  <a:pt x="789486" y="2520019"/>
                  <a:pt x="1163159" y="2520019"/>
                </a:cubicBezTo>
                <a:cubicBezTo>
                  <a:pt x="1536832" y="2520019"/>
                  <a:pt x="2399943" y="2413045"/>
                  <a:pt x="2657851" y="2097988"/>
                </a:cubicBezTo>
                <a:cubicBezTo>
                  <a:pt x="2915759" y="1782931"/>
                  <a:pt x="2716466" y="978434"/>
                  <a:pt x="2710605" y="629673"/>
                </a:cubicBezTo>
                <a:cubicBezTo>
                  <a:pt x="2704744" y="280912"/>
                  <a:pt x="2868867" y="53777"/>
                  <a:pt x="2622682" y="5419"/>
                </a:cubicBezTo>
                <a:cubicBezTo>
                  <a:pt x="2376497" y="-42939"/>
                  <a:pt x="1639409" y="245742"/>
                  <a:pt x="1251082" y="339527"/>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81574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9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animBg="1"/>
      <p:bldP spid="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20</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26626" idx="0"/>
          </p:cNvCxnSpPr>
          <p:nvPr/>
        </p:nvCxnSpPr>
        <p:spPr>
          <a:xfrm>
            <a:off x="1648218" y="3322025"/>
            <a:ext cx="1" cy="88471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669" y="4206740"/>
            <a:ext cx="19431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6445" y="4725144"/>
            <a:ext cx="1161818"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等腰三角形 16"/>
          <p:cNvSpPr/>
          <p:nvPr/>
        </p:nvSpPr>
        <p:spPr>
          <a:xfrm>
            <a:off x="7400312" y="334789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859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5" descr="C:\Users\meng\Desktop\e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21</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12295" idx="2"/>
            <a:endCxn id="28674" idx="0"/>
          </p:cNvCxnSpPr>
          <p:nvPr/>
        </p:nvCxnSpPr>
        <p:spPr>
          <a:xfrm>
            <a:off x="1648218" y="3322025"/>
            <a:ext cx="1" cy="5390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等腰三角形 16"/>
          <p:cNvSpPr/>
          <p:nvPr/>
        </p:nvSpPr>
        <p:spPr>
          <a:xfrm>
            <a:off x="7400312" y="334789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381" y="3861048"/>
            <a:ext cx="1971675" cy="2895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2354" y="4355874"/>
            <a:ext cx="1064571"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等腰三角形 18"/>
          <p:cNvSpPr/>
          <p:nvPr/>
        </p:nvSpPr>
        <p:spPr>
          <a:xfrm>
            <a:off x="7063647" y="511105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7586573" y="203413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108879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3" descr="C:\Users\meng\Desktop\b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392"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22</a:t>
            </a:fld>
            <a:endParaRPr lang="en-US"/>
          </a:p>
        </p:txBody>
      </p:sp>
      <p:pic>
        <p:nvPicPr>
          <p:cNvPr id="122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218" y="1484784"/>
            <a:ext cx="1440000" cy="18372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8"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2354" y="2133404"/>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53496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5" descr="C:\Users\meng\Desktop\a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4"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23</a:t>
            </a:fld>
            <a:endParaRPr lang="en-US"/>
          </a:p>
        </p:txBody>
      </p:sp>
      <p:pic>
        <p:nvPicPr>
          <p:cNvPr id="307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430" y="1430391"/>
            <a:ext cx="1634280" cy="2070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1988840"/>
            <a:ext cx="980526"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686" y="3917430"/>
            <a:ext cx="2951768" cy="2735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9"/>
          <p:cNvCxnSpPr>
            <a:stCxn id="30722" idx="2"/>
            <a:endCxn id="11" idx="0"/>
          </p:cNvCxnSpPr>
          <p:nvPr/>
        </p:nvCxnSpPr>
        <p:spPr>
          <a:xfrm>
            <a:off x="1756570" y="3501008"/>
            <a:ext cx="0" cy="41642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836313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C:\Users\meng\Desktop\d_weibojan_HDi_a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7424" y="1612649"/>
            <a:ext cx="5040000" cy="504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smtClean="0"/>
              <a:t>Fraudulent Behavior Patterns</a:t>
            </a:r>
            <a:endParaRPr lang="zh-CN" altLang="en-US" dirty="0"/>
          </a:p>
        </p:txBody>
      </p:sp>
      <p:sp>
        <p:nvSpPr>
          <p:cNvPr id="19" name="内容占位符 18"/>
          <p:cNvSpPr>
            <a:spLocks noGrp="1"/>
          </p:cNvSpPr>
          <p:nvPr>
            <p:ph idx="1"/>
          </p:nvPr>
        </p:nvSpPr>
        <p:spPr/>
        <p:txBody>
          <a:bodyPr>
            <a:normAutofit/>
          </a:bodyPr>
          <a:lstStyle/>
          <a:p>
            <a:r>
              <a:rPr lang="en-US" altLang="zh-CN" sz="3200" dirty="0" smtClean="0"/>
              <a:t>Synchronized</a:t>
            </a:r>
          </a:p>
          <a:p>
            <a:r>
              <a:rPr lang="en-US" altLang="zh-CN" sz="3200" dirty="0" smtClean="0"/>
              <a:t>Abnormal</a:t>
            </a:r>
            <a:endParaRPr lang="zh-CN" altLang="en-US" sz="3200" dirty="0"/>
          </a:p>
        </p:txBody>
      </p:sp>
      <p:sp>
        <p:nvSpPr>
          <p:cNvPr id="4" name="灯片编号占位符 3"/>
          <p:cNvSpPr>
            <a:spLocks noGrp="1"/>
          </p:cNvSpPr>
          <p:nvPr>
            <p:ph type="sldNum" sz="quarter" idx="12"/>
          </p:nvPr>
        </p:nvSpPr>
        <p:spPr/>
        <p:txBody>
          <a:bodyPr/>
          <a:lstStyle/>
          <a:p>
            <a:fld id="{0CFEC368-1D7A-4F81-ABF6-AE0E36BAF64C}" type="slidenum">
              <a:rPr lang="en-US" smtClean="0"/>
              <a:pPr/>
              <a:t>24</a:t>
            </a:fld>
            <a:endParaRPr lang="en-US"/>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349" y="1337811"/>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290" y="2603316"/>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1674" y="3580409"/>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48064" y="4789067"/>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ounded Rectangle 2"/>
          <p:cNvSpPr/>
          <p:nvPr/>
        </p:nvSpPr>
        <p:spPr>
          <a:xfrm>
            <a:off x="6948264" y="3492904"/>
            <a:ext cx="432048" cy="86290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6"/>
          <p:cNvSpPr/>
          <p:nvPr/>
        </p:nvSpPr>
        <p:spPr>
          <a:xfrm rot="679086">
            <a:off x="7253800" y="2167574"/>
            <a:ext cx="396976" cy="3507243"/>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9"/>
          <p:cNvCxnSpPr>
            <a:stCxn id="11" idx="3"/>
            <a:endCxn id="12" idx="1"/>
          </p:cNvCxnSpPr>
          <p:nvPr/>
        </p:nvCxnSpPr>
        <p:spPr>
          <a:xfrm flipV="1">
            <a:off x="6102024" y="3924358"/>
            <a:ext cx="846240" cy="112739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9"/>
          <p:cNvCxnSpPr>
            <a:stCxn id="9" idx="3"/>
          </p:cNvCxnSpPr>
          <p:nvPr/>
        </p:nvCxnSpPr>
        <p:spPr>
          <a:xfrm>
            <a:off x="6814290" y="2873316"/>
            <a:ext cx="581867" cy="35907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7492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9" name="Rectangle 8"/>
          <p:cNvSpPr/>
          <p:nvPr/>
        </p:nvSpPr>
        <p:spPr>
          <a:xfrm>
            <a:off x="457200" y="369654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3. The Algorithm</a:t>
            </a:r>
            <a:endParaRPr lang="en-US" sz="4400" b="1"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a:t>
            </a:r>
            <a:r>
              <a:rPr lang="en-US" sz="4400"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25</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Fraudulent Pattern</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17983084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Synchronicity and Normality</a:t>
            </a:r>
            <a:endParaRPr lang="en-US" dirty="0"/>
          </a:p>
        </p:txBody>
      </p:sp>
      <p:sp>
        <p:nvSpPr>
          <p:cNvPr id="6" name="Content Placeholder 5"/>
          <p:cNvSpPr>
            <a:spLocks noGrp="1"/>
          </p:cNvSpPr>
          <p:nvPr>
            <p:ph idx="1"/>
          </p:nvPr>
        </p:nvSpPr>
        <p:spPr/>
        <p:txBody>
          <a:bodyPr>
            <a:normAutofit/>
          </a:bodyPr>
          <a:lstStyle/>
          <a:p>
            <a:r>
              <a:rPr lang="en-US" sz="3200" dirty="0" smtClean="0"/>
              <a:t>Synchronicity</a:t>
            </a:r>
          </a:p>
          <a:p>
            <a:endParaRPr lang="en-US" sz="3200" dirty="0"/>
          </a:p>
          <a:p>
            <a:endParaRPr lang="en-US" sz="3200" dirty="0" smtClean="0"/>
          </a:p>
          <a:p>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26</a:t>
            </a:fld>
            <a:endParaRPr lang="en-US"/>
          </a:p>
        </p:txBody>
      </p:sp>
      <p:pic>
        <p:nvPicPr>
          <p:cNvPr id="7" name="Picture 5" descr="C:\Users\meng\Desktop\mysync.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2387" y="2076000"/>
            <a:ext cx="5760000" cy="83379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meng\Desktop\g_weibojan_HDi_ab.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42387" y="2996952"/>
            <a:ext cx="3600000" cy="3600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eng\Desktop\f_weibojan_HDi_ab.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963" y="3027164"/>
            <a:ext cx="3600000"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44001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48606" y="2972544"/>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271" y="3043806"/>
            <a:ext cx="3600000"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title"/>
          </p:nvPr>
        </p:nvSpPr>
        <p:spPr/>
        <p:txBody>
          <a:bodyPr>
            <a:normAutofit/>
          </a:bodyPr>
          <a:lstStyle/>
          <a:p>
            <a:r>
              <a:rPr lang="en-US" altLang="zh-CN" dirty="0"/>
              <a:t>Synchronicity and Normality</a:t>
            </a:r>
            <a:endParaRPr lang="en-US" dirty="0"/>
          </a:p>
        </p:txBody>
      </p:sp>
      <p:sp>
        <p:nvSpPr>
          <p:cNvPr id="6" name="Content Placeholder 5"/>
          <p:cNvSpPr>
            <a:spLocks noGrp="1"/>
          </p:cNvSpPr>
          <p:nvPr>
            <p:ph idx="1"/>
          </p:nvPr>
        </p:nvSpPr>
        <p:spPr/>
        <p:txBody>
          <a:bodyPr/>
          <a:lstStyle/>
          <a:p>
            <a:r>
              <a:rPr lang="en-US" sz="3200" dirty="0" smtClean="0"/>
              <a:t>Normality</a:t>
            </a: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27</a:t>
            </a:fld>
            <a:endParaRPr lang="en-US"/>
          </a:p>
        </p:txBody>
      </p:sp>
      <p:pic>
        <p:nvPicPr>
          <p:cNvPr id="11" name="Picture 6" descr="C:\Users\meng\Desktop\mynormalit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7784" y="2060848"/>
            <a:ext cx="5760000" cy="839514"/>
          </a:xfrm>
          <a:prstGeom prst="rect">
            <a:avLst/>
          </a:prstGeom>
          <a:noFill/>
          <a:extLst>
            <a:ext uri="{909E8E84-426E-40dd-AFC4-6F175D3DCCD1}">
              <a14:hiddenFill xmlns:a14="http://schemas.microsoft.com/office/drawing/2010/main">
                <a:solidFill>
                  <a:srgbClr val="FFFFFF"/>
                </a:solidFill>
              </a14:hiddenFill>
            </a:ext>
          </a:extLst>
        </p:spPr>
      </p:pic>
      <p:sp>
        <p:nvSpPr>
          <p:cNvPr id="17" name="等腰三角形 16"/>
          <p:cNvSpPr/>
          <p:nvPr/>
        </p:nvSpPr>
        <p:spPr>
          <a:xfrm>
            <a:off x="7092280" y="55172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059832" y="4556520"/>
            <a:ext cx="201345" cy="216024"/>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157753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Synchronicity-Normality Plot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28</a:t>
            </a:fld>
            <a:endParaRPr lang="en-US"/>
          </a:p>
        </p:txBody>
      </p:sp>
      <p:pic>
        <p:nvPicPr>
          <p:cNvPr id="33794" name="Picture 2" descr="C:\Users\meng\Desktop\cellvnorcohD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16832"/>
            <a:ext cx="43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18" name="五角星 17"/>
          <p:cNvSpPr/>
          <p:nvPr/>
        </p:nvSpPr>
        <p:spPr>
          <a:xfrm>
            <a:off x="2987824" y="2505912"/>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角星 19"/>
          <p:cNvSpPr/>
          <p:nvPr/>
        </p:nvSpPr>
        <p:spPr>
          <a:xfrm>
            <a:off x="4175716" y="4685916"/>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5716" y="1544519"/>
            <a:ext cx="953960" cy="1208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2106" y="2753177"/>
            <a:ext cx="953960" cy="525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 name="Straight Arrow Connector 19"/>
          <p:cNvCxnSpPr>
            <a:stCxn id="21" idx="1"/>
          </p:cNvCxnSpPr>
          <p:nvPr/>
        </p:nvCxnSpPr>
        <p:spPr>
          <a:xfrm flipH="1">
            <a:off x="3347864" y="2148848"/>
            <a:ext cx="827852" cy="4188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4208" y="4005064"/>
            <a:ext cx="991883" cy="12655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44208" y="5443441"/>
            <a:ext cx="1050000"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8" name="Straight Arrow Connector 19"/>
          <p:cNvCxnSpPr>
            <a:stCxn id="26" idx="1"/>
          </p:cNvCxnSpPr>
          <p:nvPr/>
        </p:nvCxnSpPr>
        <p:spPr>
          <a:xfrm flipH="1">
            <a:off x="4572000" y="4637817"/>
            <a:ext cx="1872208" cy="23134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8949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eng\Desktop\cellvnorcohD2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2093" y="3562539"/>
            <a:ext cx="3240000" cy="3240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en-US" dirty="0" smtClean="0"/>
              <a:t>Theorem</a:t>
            </a:r>
            <a:endParaRPr lang="en-US" dirty="0"/>
          </a:p>
        </p:txBody>
      </p:sp>
      <p:sp>
        <p:nvSpPr>
          <p:cNvPr id="6" name="Content Placeholder 5"/>
          <p:cNvSpPr>
            <a:spLocks noGrp="1"/>
          </p:cNvSpPr>
          <p:nvPr>
            <p:ph idx="1"/>
          </p:nvPr>
        </p:nvSpPr>
        <p:spPr/>
        <p:txBody>
          <a:bodyPr>
            <a:normAutofit/>
          </a:bodyPr>
          <a:lstStyle/>
          <a:p>
            <a:r>
              <a:rPr lang="en-US" altLang="zh-CN" sz="2800" i="1" dirty="0">
                <a:cs typeface="Times New Roman" panose="02020603050405020304" pitchFamily="18" charset="0"/>
              </a:rPr>
              <a:t>For any distribution, there is a </a:t>
            </a:r>
            <a:r>
              <a:rPr lang="en-US" altLang="zh-CN" sz="2800" b="1" i="1" dirty="0">
                <a:solidFill>
                  <a:srgbClr val="FF0000"/>
                </a:solidFill>
                <a:cs typeface="Times New Roman" panose="02020603050405020304" pitchFamily="18" charset="0"/>
              </a:rPr>
              <a:t>parabolic lower limit</a:t>
            </a:r>
            <a:r>
              <a:rPr lang="en-US" altLang="zh-CN" sz="2800" i="1" dirty="0">
                <a:cs typeface="Times New Roman" panose="02020603050405020304" pitchFamily="18" charset="0"/>
              </a:rPr>
              <a:t> in the </a:t>
            </a:r>
            <a:r>
              <a:rPr lang="en-US" altLang="zh-CN" sz="2800" i="1" dirty="0">
                <a:solidFill>
                  <a:srgbClr val="7030A0"/>
                </a:solidFill>
                <a:cs typeface="Times New Roman" panose="02020603050405020304" pitchFamily="18" charset="0"/>
              </a:rPr>
              <a:t>synchronicity-normality plot</a:t>
            </a:r>
            <a:r>
              <a:rPr lang="en-US" altLang="zh-CN" sz="2800" i="1" dirty="0" smtClean="0">
                <a:cs typeface="Times New Roman" panose="02020603050405020304" pitchFamily="18" charset="0"/>
              </a:rPr>
              <a:t>.</a:t>
            </a:r>
          </a:p>
          <a:p>
            <a:endParaRPr lang="en-US" altLang="zh-CN" sz="2800" i="1" dirty="0">
              <a:cs typeface="Times New Roman" panose="02020603050405020304" pitchFamily="18" charset="0"/>
            </a:endParaRPr>
          </a:p>
          <a:p>
            <a:endParaRPr lang="en-US" altLang="zh-CN" sz="2800" i="1" dirty="0" smtClean="0">
              <a:cs typeface="Times New Roman" panose="02020603050405020304" pitchFamily="18" charset="0"/>
            </a:endParaRPr>
          </a:p>
          <a:p>
            <a:endParaRPr lang="en-US" altLang="zh-CN" sz="2800" i="1" dirty="0" smtClean="0">
              <a:cs typeface="Times New Roman" panose="02020603050405020304" pitchFamily="18" charset="0"/>
            </a:endParaRPr>
          </a:p>
          <a:p>
            <a:r>
              <a:rPr lang="en-US" altLang="zh-CN" sz="2800" i="1" dirty="0" smtClean="0">
                <a:cs typeface="Times New Roman" panose="02020603050405020304" pitchFamily="18" charset="0"/>
              </a:rPr>
              <a:t>Proof. </a:t>
            </a:r>
            <a:r>
              <a:rPr lang="en-US" altLang="zh-CN" sz="2800" dirty="0" smtClean="0">
                <a:cs typeface="Times New Roman" panose="02020603050405020304" pitchFamily="18" charset="0"/>
              </a:rPr>
              <a:t>See our paper </a:t>
            </a:r>
            <a:r>
              <a:rPr lang="en-US" altLang="zh-CN" sz="2800" dirty="0" smtClean="0">
                <a:cs typeface="Times New Roman" panose="02020603050405020304" pitchFamily="18" charset="0"/>
                <a:sym typeface="Wingdings" panose="05000000000000000000" pitchFamily="2" charset="2"/>
              </a:rPr>
              <a:t></a:t>
            </a:r>
          </a:p>
          <a:p>
            <a:endParaRPr lang="en-US" altLang="zh-CN" sz="2800" dirty="0">
              <a:cs typeface="Times New Roman" panose="02020603050405020304" pitchFamily="18" charset="0"/>
            </a:endParaRPr>
          </a:p>
          <a:p>
            <a:endParaRPr lang="en-US" sz="28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29</a:t>
            </a:fld>
            <a:endParaRPr lang="en-US"/>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832" y="2756087"/>
            <a:ext cx="4824536" cy="410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734073" y="3297410"/>
            <a:ext cx="1965603" cy="461665"/>
          </a:xfrm>
          <a:prstGeom prst="rect">
            <a:avLst/>
          </a:prstGeom>
          <a:noFill/>
        </p:spPr>
        <p:txBody>
          <a:bodyPr wrap="none" rtlCol="0">
            <a:spAutoFit/>
          </a:bodyPr>
          <a:lstStyle/>
          <a:p>
            <a:r>
              <a:rPr lang="en-US" altLang="zh-CN" sz="2400" dirty="0" smtClean="0">
                <a:cs typeface="Times New Roman" panose="02020603050405020304" pitchFamily="18" charset="0"/>
              </a:rPr>
              <a:t>synchronicity</a:t>
            </a:r>
            <a:endParaRPr lang="zh-CN" altLang="en-US" sz="2400" dirty="0">
              <a:cs typeface="Times New Roman" panose="02020603050405020304" pitchFamily="18" charset="0"/>
            </a:endParaRPr>
          </a:p>
        </p:txBody>
      </p:sp>
      <p:cxnSp>
        <p:nvCxnSpPr>
          <p:cNvPr id="9" name="Elbow Connector 8"/>
          <p:cNvCxnSpPr>
            <a:stCxn id="8" idx="3"/>
          </p:cNvCxnSpPr>
          <p:nvPr/>
        </p:nvCxnSpPr>
        <p:spPr>
          <a:xfrm flipV="1">
            <a:off x="2699676" y="3110622"/>
            <a:ext cx="769738" cy="417621"/>
          </a:xfrm>
          <a:prstGeom prst="bentConnector3">
            <a:avLst>
              <a:gd name="adj1" fmla="val 9911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75737" y="3297410"/>
            <a:ext cx="1435008" cy="461665"/>
          </a:xfrm>
          <a:prstGeom prst="rect">
            <a:avLst/>
          </a:prstGeom>
          <a:noFill/>
        </p:spPr>
        <p:txBody>
          <a:bodyPr wrap="none" rtlCol="0">
            <a:spAutoFit/>
          </a:bodyPr>
          <a:lstStyle/>
          <a:p>
            <a:r>
              <a:rPr lang="en-US" altLang="zh-CN" sz="2400" dirty="0" smtClean="0">
                <a:cs typeface="Times New Roman" panose="02020603050405020304" pitchFamily="18" charset="0"/>
              </a:rPr>
              <a:t>normality</a:t>
            </a:r>
            <a:endParaRPr lang="en-US" altLang="zh-CN" sz="3200" dirty="0" smtClean="0">
              <a:cs typeface="Times New Roman" panose="02020603050405020304" pitchFamily="18" charset="0"/>
            </a:endParaRPr>
          </a:p>
        </p:txBody>
      </p:sp>
      <p:cxnSp>
        <p:nvCxnSpPr>
          <p:cNvPr id="11" name="Elbow Connector 10"/>
          <p:cNvCxnSpPr>
            <a:stCxn id="10" idx="1"/>
          </p:cNvCxnSpPr>
          <p:nvPr/>
        </p:nvCxnSpPr>
        <p:spPr>
          <a:xfrm rot="10800000">
            <a:off x="4853245" y="3085787"/>
            <a:ext cx="422492" cy="44245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任意多边形 19"/>
          <p:cNvSpPr/>
          <p:nvPr/>
        </p:nvSpPr>
        <p:spPr>
          <a:xfrm>
            <a:off x="6091077" y="5092197"/>
            <a:ext cx="1336431" cy="1045424"/>
          </a:xfrm>
          <a:custGeom>
            <a:avLst/>
            <a:gdLst>
              <a:gd name="connsiteX0" fmla="*/ 0 w 1336431"/>
              <a:gd name="connsiteY0" fmla="*/ 1037493 h 1045424"/>
              <a:gd name="connsiteX1" fmla="*/ 237392 w 1336431"/>
              <a:gd name="connsiteY1" fmla="*/ 1011116 h 1045424"/>
              <a:gd name="connsiteX2" fmla="*/ 720969 w 1336431"/>
              <a:gd name="connsiteY2" fmla="*/ 764931 h 1045424"/>
              <a:gd name="connsiteX3" fmla="*/ 1090246 w 1336431"/>
              <a:gd name="connsiteY3" fmla="*/ 413239 h 1045424"/>
              <a:gd name="connsiteX4" fmla="*/ 1336431 w 1336431"/>
              <a:gd name="connsiteY4" fmla="*/ 0 h 1045424"/>
              <a:gd name="connsiteX5" fmla="*/ 1336431 w 1336431"/>
              <a:gd name="connsiteY5" fmla="*/ 0 h 1045424"/>
              <a:gd name="connsiteX6" fmla="*/ 1336431 w 1336431"/>
              <a:gd name="connsiteY6" fmla="*/ 0 h 1045424"/>
              <a:gd name="connsiteX7" fmla="*/ 1336431 w 1336431"/>
              <a:gd name="connsiteY7" fmla="*/ 0 h 1045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6431" h="1045424">
                <a:moveTo>
                  <a:pt x="0" y="1037493"/>
                </a:moveTo>
                <a:cubicBezTo>
                  <a:pt x="58615" y="1047018"/>
                  <a:pt x="117231" y="1056543"/>
                  <a:pt x="237392" y="1011116"/>
                </a:cubicBezTo>
                <a:cubicBezTo>
                  <a:pt x="357553" y="965689"/>
                  <a:pt x="578827" y="864577"/>
                  <a:pt x="720969" y="764931"/>
                </a:cubicBezTo>
                <a:cubicBezTo>
                  <a:pt x="863111" y="665285"/>
                  <a:pt x="987669" y="540728"/>
                  <a:pt x="1090246" y="413239"/>
                </a:cubicBezTo>
                <a:cubicBezTo>
                  <a:pt x="1192823" y="285750"/>
                  <a:pt x="1336431" y="0"/>
                  <a:pt x="1336431" y="0"/>
                </a:cubicBezTo>
                <a:lnTo>
                  <a:pt x="1336431" y="0"/>
                </a:lnTo>
                <a:lnTo>
                  <a:pt x="1336431" y="0"/>
                </a:lnTo>
                <a:lnTo>
                  <a:pt x="1336431" y="0"/>
                </a:ln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910518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Fraud Detection: Graph Analysis Problem</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a:t>
            </a:fld>
            <a:endParaRPr lang="en-US"/>
          </a:p>
        </p:txBody>
      </p:sp>
      <p:sp>
        <p:nvSpPr>
          <p:cNvPr id="161" name="Rectangle 160"/>
          <p:cNvSpPr/>
          <p:nvPr/>
        </p:nvSpPr>
        <p:spPr>
          <a:xfrm>
            <a:off x="3193743" y="2098726"/>
            <a:ext cx="1806905" cy="307777"/>
          </a:xfrm>
          <a:prstGeom prst="rect">
            <a:avLst/>
          </a:prstGeom>
        </p:spPr>
        <p:txBody>
          <a:bodyPr wrap="none">
            <a:spAutoFit/>
          </a:bodyPr>
          <a:lstStyle/>
          <a:p>
            <a:r>
              <a:rPr lang="en-US" sz="1400" dirty="0"/>
              <a:t>[</a:t>
            </a:r>
            <a:r>
              <a:rPr lang="en-US" sz="1400" dirty="0" smtClean="0"/>
              <a:t>buycheaplikes.com]</a:t>
            </a:r>
          </a:p>
        </p:txBody>
      </p:sp>
      <p:sp>
        <p:nvSpPr>
          <p:cNvPr id="163" name="Rectangle 162"/>
          <p:cNvSpPr/>
          <p:nvPr/>
        </p:nvSpPr>
        <p:spPr>
          <a:xfrm>
            <a:off x="3414178" y="4135686"/>
            <a:ext cx="1627369" cy="307777"/>
          </a:xfrm>
          <a:prstGeom prst="rect">
            <a:avLst/>
          </a:prstGeom>
        </p:spPr>
        <p:txBody>
          <a:bodyPr wrap="none">
            <a:spAutoFit/>
          </a:bodyPr>
          <a:lstStyle/>
          <a:p>
            <a:r>
              <a:rPr lang="en-US" altLang="zh-CN" sz="1400" dirty="0" smtClean="0"/>
              <a:t>[reviewsteria.com]</a:t>
            </a:r>
            <a:endParaRPr lang="en-US" sz="1400"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249" y="4555185"/>
            <a:ext cx="4186800" cy="1742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mazon.com-Logo.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249" y="4003826"/>
            <a:ext cx="2232000" cy="4464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logo 2013.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49" y="1606403"/>
            <a:ext cx="19050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7"/>
          <p:cNvPicPr>
            <a:picLocks noChangeAspect="1"/>
          </p:cNvPicPr>
          <p:nvPr/>
        </p:nvPicPr>
        <p:blipFill>
          <a:blip r:embed="rId6"/>
          <a:stretch>
            <a:fillRect/>
          </a:stretch>
        </p:blipFill>
        <p:spPr>
          <a:xfrm>
            <a:off x="5682040" y="1979599"/>
            <a:ext cx="914400" cy="569205"/>
          </a:xfrm>
          <a:prstGeom prst="rect">
            <a:avLst/>
          </a:prstGeom>
        </p:spPr>
      </p:pic>
      <p:pic>
        <p:nvPicPr>
          <p:cNvPr id="41" name="Picture 10"/>
          <p:cNvPicPr>
            <a:picLocks noChangeAspect="1"/>
          </p:cNvPicPr>
          <p:nvPr/>
        </p:nvPicPr>
        <p:blipFill>
          <a:blip r:embed="rId6"/>
          <a:stretch>
            <a:fillRect/>
          </a:stretch>
        </p:blipFill>
        <p:spPr>
          <a:xfrm>
            <a:off x="5243890" y="2807738"/>
            <a:ext cx="914400" cy="569205"/>
          </a:xfrm>
          <a:prstGeom prst="rect">
            <a:avLst/>
          </a:prstGeom>
        </p:spPr>
      </p:pic>
      <p:pic>
        <p:nvPicPr>
          <p:cNvPr id="42" name="Picture 11"/>
          <p:cNvPicPr>
            <a:picLocks noChangeAspect="1"/>
          </p:cNvPicPr>
          <p:nvPr/>
        </p:nvPicPr>
        <p:blipFill>
          <a:blip r:embed="rId6"/>
          <a:stretch>
            <a:fillRect/>
          </a:stretch>
        </p:blipFill>
        <p:spPr>
          <a:xfrm>
            <a:off x="5219660" y="3527283"/>
            <a:ext cx="914400" cy="569205"/>
          </a:xfrm>
          <a:prstGeom prst="rect">
            <a:avLst/>
          </a:prstGeom>
        </p:spPr>
      </p:pic>
      <p:pic>
        <p:nvPicPr>
          <p:cNvPr id="46" name="Picture 9"/>
          <p:cNvPicPr>
            <a:picLocks noChangeAspect="1"/>
          </p:cNvPicPr>
          <p:nvPr/>
        </p:nvPicPr>
        <p:blipFill>
          <a:blip r:embed="rId7"/>
          <a:stretch>
            <a:fillRect/>
          </a:stretch>
        </p:blipFill>
        <p:spPr>
          <a:xfrm>
            <a:off x="7010549" y="1866920"/>
            <a:ext cx="457200" cy="451556"/>
          </a:xfrm>
          <a:prstGeom prst="rect">
            <a:avLst/>
          </a:prstGeom>
        </p:spPr>
      </p:pic>
      <p:pic>
        <p:nvPicPr>
          <p:cNvPr id="47" name="Picture 16" descr="http://chinesedora.myweb.hinet.net/images/nobima.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37954" y="4498177"/>
            <a:ext cx="806552" cy="9000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http://img4.duitang.com/uploads/item/201306/17/20130617135353_Wyftv.jpe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6368" y="5426377"/>
            <a:ext cx="75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15"/>
          <p:cNvCxnSpPr>
            <a:stCxn id="40" idx="3"/>
            <a:endCxn id="2059" idx="1"/>
          </p:cNvCxnSpPr>
          <p:nvPr/>
        </p:nvCxnSpPr>
        <p:spPr>
          <a:xfrm>
            <a:off x="6596440" y="2264202"/>
            <a:ext cx="1249829" cy="2846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1"/>
          <p:cNvCxnSpPr>
            <a:stCxn id="41" idx="3"/>
            <a:endCxn id="2059" idx="1"/>
          </p:cNvCxnSpPr>
          <p:nvPr/>
        </p:nvCxnSpPr>
        <p:spPr>
          <a:xfrm flipV="1">
            <a:off x="6158290" y="2548804"/>
            <a:ext cx="1687979" cy="543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24"/>
          <p:cNvCxnSpPr>
            <a:stCxn id="42" idx="3"/>
            <a:endCxn id="2059" idx="1"/>
          </p:cNvCxnSpPr>
          <p:nvPr/>
        </p:nvCxnSpPr>
        <p:spPr>
          <a:xfrm flipV="1">
            <a:off x="6134060" y="2548804"/>
            <a:ext cx="1712209" cy="12630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27"/>
          <p:cNvCxnSpPr>
            <a:stCxn id="42" idx="3"/>
            <a:endCxn id="71" idx="1"/>
          </p:cNvCxnSpPr>
          <p:nvPr/>
        </p:nvCxnSpPr>
        <p:spPr>
          <a:xfrm flipV="1">
            <a:off x="6134060" y="3312127"/>
            <a:ext cx="1712209" cy="4997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33"/>
          <p:cNvCxnSpPr>
            <a:stCxn id="40" idx="3"/>
            <a:endCxn id="71" idx="1"/>
          </p:cNvCxnSpPr>
          <p:nvPr/>
        </p:nvCxnSpPr>
        <p:spPr>
          <a:xfrm>
            <a:off x="6596440" y="2264202"/>
            <a:ext cx="1249829" cy="10479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36"/>
          <p:cNvCxnSpPr>
            <a:stCxn id="48" idx="3"/>
            <a:endCxn id="2060" idx="1"/>
          </p:cNvCxnSpPr>
          <p:nvPr/>
        </p:nvCxnSpPr>
        <p:spPr>
          <a:xfrm flipV="1">
            <a:off x="6456368" y="4501455"/>
            <a:ext cx="1139968" cy="13749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39"/>
          <p:cNvCxnSpPr>
            <a:stCxn id="47" idx="3"/>
            <a:endCxn id="71" idx="1"/>
          </p:cNvCxnSpPr>
          <p:nvPr/>
        </p:nvCxnSpPr>
        <p:spPr>
          <a:xfrm flipV="1">
            <a:off x="6344506" y="3312127"/>
            <a:ext cx="1501763" cy="1636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42"/>
          <p:cNvCxnSpPr>
            <a:stCxn id="47" idx="3"/>
            <a:endCxn id="2061" idx="1"/>
          </p:cNvCxnSpPr>
          <p:nvPr/>
        </p:nvCxnSpPr>
        <p:spPr>
          <a:xfrm>
            <a:off x="6344506" y="4948177"/>
            <a:ext cx="1532041" cy="1990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45"/>
          <p:cNvCxnSpPr>
            <a:stCxn id="48" idx="3"/>
            <a:endCxn id="2061" idx="1"/>
          </p:cNvCxnSpPr>
          <p:nvPr/>
        </p:nvCxnSpPr>
        <p:spPr>
          <a:xfrm flipV="1">
            <a:off x="6456368" y="5147239"/>
            <a:ext cx="1420179" cy="729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30"/>
          <p:cNvCxnSpPr>
            <a:stCxn id="41" idx="3"/>
            <a:endCxn id="71" idx="1"/>
          </p:cNvCxnSpPr>
          <p:nvPr/>
        </p:nvCxnSpPr>
        <p:spPr>
          <a:xfrm>
            <a:off x="6158290" y="3092341"/>
            <a:ext cx="1687979" cy="219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56" name="Picture 8"/>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93249" y="2495597"/>
            <a:ext cx="4186800" cy="1406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6269" y="2240866"/>
            <a:ext cx="914400" cy="61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46269" y="3004189"/>
            <a:ext cx="914400" cy="61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Freeform 1036"/>
          <p:cNvSpPr/>
          <p:nvPr/>
        </p:nvSpPr>
        <p:spPr>
          <a:xfrm>
            <a:off x="5000648" y="1742539"/>
            <a:ext cx="3969627" cy="2358849"/>
          </a:xfrm>
          <a:custGeom>
            <a:avLst/>
            <a:gdLst>
              <a:gd name="connsiteX0" fmla="*/ 1596703 w 3969627"/>
              <a:gd name="connsiteY0" fmla="*/ 19425 h 2358849"/>
              <a:gd name="connsiteX1" fmla="*/ 456060 w 3969627"/>
              <a:gd name="connsiteY1" fmla="*/ 226815 h 2358849"/>
              <a:gd name="connsiteX2" fmla="*/ 22427 w 3969627"/>
              <a:gd name="connsiteY2" fmla="*/ 2055615 h 2358849"/>
              <a:gd name="connsiteX3" fmla="*/ 1078229 w 3969627"/>
              <a:gd name="connsiteY3" fmla="*/ 2357272 h 2358849"/>
              <a:gd name="connsiteX4" fmla="*/ 2548810 w 3969627"/>
              <a:gd name="connsiteY4" fmla="*/ 2074468 h 2358849"/>
              <a:gd name="connsiteX5" fmla="*/ 3830855 w 3969627"/>
              <a:gd name="connsiteY5" fmla="*/ 1999054 h 2358849"/>
              <a:gd name="connsiteX6" fmla="*/ 3915697 w 3969627"/>
              <a:gd name="connsiteY6" fmla="*/ 952679 h 2358849"/>
              <a:gd name="connsiteX7" fmla="*/ 3661173 w 3969627"/>
              <a:gd name="connsiteY7" fmla="*/ 141973 h 2358849"/>
              <a:gd name="connsiteX8" fmla="*/ 1596703 w 3969627"/>
              <a:gd name="connsiteY8" fmla="*/ 19425 h 235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9627" h="2358849">
                <a:moveTo>
                  <a:pt x="1596703" y="19425"/>
                </a:moveTo>
                <a:cubicBezTo>
                  <a:pt x="1062518" y="33565"/>
                  <a:pt x="718439" y="-112550"/>
                  <a:pt x="456060" y="226815"/>
                </a:cubicBezTo>
                <a:cubicBezTo>
                  <a:pt x="193681" y="566180"/>
                  <a:pt x="-81268" y="1700539"/>
                  <a:pt x="22427" y="2055615"/>
                </a:cubicBezTo>
                <a:cubicBezTo>
                  <a:pt x="126122" y="2410691"/>
                  <a:pt x="657165" y="2354130"/>
                  <a:pt x="1078229" y="2357272"/>
                </a:cubicBezTo>
                <a:cubicBezTo>
                  <a:pt x="1499293" y="2360414"/>
                  <a:pt x="2090039" y="2134171"/>
                  <a:pt x="2548810" y="2074468"/>
                </a:cubicBezTo>
                <a:cubicBezTo>
                  <a:pt x="3007581" y="2014765"/>
                  <a:pt x="3603040" y="2186019"/>
                  <a:pt x="3830855" y="1999054"/>
                </a:cubicBezTo>
                <a:cubicBezTo>
                  <a:pt x="4058670" y="1812089"/>
                  <a:pt x="3943977" y="1262192"/>
                  <a:pt x="3915697" y="952679"/>
                </a:cubicBezTo>
                <a:cubicBezTo>
                  <a:pt x="3887417" y="643166"/>
                  <a:pt x="4049243" y="297515"/>
                  <a:pt x="3661173" y="141973"/>
                </a:cubicBezTo>
                <a:cubicBezTo>
                  <a:pt x="3273103" y="-13569"/>
                  <a:pt x="2130888" y="5285"/>
                  <a:pt x="1596703" y="19425"/>
                </a:cubicBezTo>
                <a:close/>
              </a:path>
            </a:pathLst>
          </a:custGeom>
          <a:solidFill>
            <a:srgbClr val="FF0000">
              <a:alpha val="10000"/>
            </a:srgbClr>
          </a:solid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0" name="Picture 1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96336" y="4249918"/>
            <a:ext cx="842400" cy="503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1" name="Picture 1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76547" y="4896301"/>
            <a:ext cx="842400" cy="501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2" name="Picture 1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80312" y="5523974"/>
            <a:ext cx="842400" cy="5024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6" name="Straight Arrow Connector 45"/>
          <p:cNvCxnSpPr>
            <a:stCxn id="48" idx="3"/>
            <a:endCxn id="2062" idx="1"/>
          </p:cNvCxnSpPr>
          <p:nvPr/>
        </p:nvCxnSpPr>
        <p:spPr>
          <a:xfrm flipV="1">
            <a:off x="6456368" y="5775208"/>
            <a:ext cx="923944" cy="1011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Freeform 1037"/>
          <p:cNvSpPr/>
          <p:nvPr/>
        </p:nvSpPr>
        <p:spPr>
          <a:xfrm>
            <a:off x="5341214" y="4101388"/>
            <a:ext cx="3615143" cy="2279940"/>
          </a:xfrm>
          <a:custGeom>
            <a:avLst/>
            <a:gdLst>
              <a:gd name="connsiteX0" fmla="*/ 134264 w 3368713"/>
              <a:gd name="connsiteY0" fmla="*/ 586055 h 2011368"/>
              <a:gd name="connsiteX1" fmla="*/ 68276 w 3368713"/>
              <a:gd name="connsiteY1" fmla="*/ 1745552 h 2011368"/>
              <a:gd name="connsiteX2" fmla="*/ 1171212 w 3368713"/>
              <a:gd name="connsiteY2" fmla="*/ 2000076 h 2011368"/>
              <a:gd name="connsiteX3" fmla="*/ 3188548 w 3368713"/>
              <a:gd name="connsiteY3" fmla="*/ 1509882 h 2011368"/>
              <a:gd name="connsiteX4" fmla="*/ 3066000 w 3368713"/>
              <a:gd name="connsiteY4" fmla="*/ 86435 h 2011368"/>
              <a:gd name="connsiteX5" fmla="*/ 1378602 w 3368713"/>
              <a:gd name="connsiteY5" fmla="*/ 180703 h 2011368"/>
              <a:gd name="connsiteX6" fmla="*/ 266239 w 3368713"/>
              <a:gd name="connsiteY6" fmla="*/ 369239 h 2011368"/>
              <a:gd name="connsiteX7" fmla="*/ 134264 w 3368713"/>
              <a:gd name="connsiteY7" fmla="*/ 586055 h 201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8713" h="2011368">
                <a:moveTo>
                  <a:pt x="134264" y="586055"/>
                </a:moveTo>
                <a:cubicBezTo>
                  <a:pt x="101270" y="815440"/>
                  <a:pt x="-104549" y="1509882"/>
                  <a:pt x="68276" y="1745552"/>
                </a:cubicBezTo>
                <a:cubicBezTo>
                  <a:pt x="241101" y="1981222"/>
                  <a:pt x="651167" y="2039354"/>
                  <a:pt x="1171212" y="2000076"/>
                </a:cubicBezTo>
                <a:cubicBezTo>
                  <a:pt x="1691257" y="1960798"/>
                  <a:pt x="2872750" y="1828822"/>
                  <a:pt x="3188548" y="1509882"/>
                </a:cubicBezTo>
                <a:cubicBezTo>
                  <a:pt x="3504346" y="1190942"/>
                  <a:pt x="3367658" y="307965"/>
                  <a:pt x="3066000" y="86435"/>
                </a:cubicBezTo>
                <a:cubicBezTo>
                  <a:pt x="2764342" y="-135095"/>
                  <a:pt x="1845229" y="133569"/>
                  <a:pt x="1378602" y="180703"/>
                </a:cubicBezTo>
                <a:cubicBezTo>
                  <a:pt x="911975" y="227837"/>
                  <a:pt x="470486" y="300109"/>
                  <a:pt x="266239" y="369239"/>
                </a:cubicBezTo>
                <a:cubicBezTo>
                  <a:pt x="61992" y="438369"/>
                  <a:pt x="167258" y="356670"/>
                  <a:pt x="134264" y="586055"/>
                </a:cubicBezTo>
                <a:close/>
              </a:path>
            </a:pathLst>
          </a:custGeom>
          <a:solidFill>
            <a:srgbClr val="00B050">
              <a:alpha val="10000"/>
            </a:srgbClr>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76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C:\Users\meng\Desktop\cellvnorcohD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000" y="1700808"/>
            <a:ext cx="4320000" cy="4320000"/>
          </a:xfrm>
          <a:prstGeom prst="rect">
            <a:avLst/>
          </a:prstGeom>
          <a:noFill/>
          <a:extLst>
            <a:ext uri="{909E8E84-426E-40dd-AFC4-6F175D3DCCD1}">
              <a14:hiddenFill xmlns:a14="http://schemas.microsoft.com/office/drawing/2010/main">
                <a:solidFill>
                  <a:srgbClr val="FFFFFF"/>
                </a:solidFill>
              </a14:hiddenFill>
            </a:ext>
          </a:extLst>
        </p:spPr>
      </p:pic>
      <p:sp>
        <p:nvSpPr>
          <p:cNvPr id="16" name="五角星 15"/>
          <p:cNvSpPr/>
          <p:nvPr/>
        </p:nvSpPr>
        <p:spPr>
          <a:xfrm>
            <a:off x="5616088" y="2289888"/>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6803980" y="4469892"/>
            <a:ext cx="360040" cy="375703"/>
          </a:xfrm>
          <a:prstGeom prst="star5">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itle 4"/>
          <p:cNvSpPr>
            <a:spLocks noGrp="1"/>
          </p:cNvSpPr>
          <p:nvPr>
            <p:ph type="title"/>
          </p:nvPr>
        </p:nvSpPr>
        <p:spPr/>
        <p:txBody>
          <a:bodyPr/>
          <a:lstStyle/>
          <a:p>
            <a:r>
              <a:rPr lang="en-US" dirty="0" err="1" smtClean="0"/>
              <a:t>CatchSync</a:t>
            </a:r>
            <a:r>
              <a:rPr lang="en-US" dirty="0" smtClean="0"/>
              <a:t> Algorithm</a:t>
            </a:r>
            <a:endParaRPr lang="en-US" dirty="0"/>
          </a:p>
        </p:txBody>
      </p:sp>
      <p:sp>
        <p:nvSpPr>
          <p:cNvPr id="6" name="Content Placeholder 5"/>
          <p:cNvSpPr>
            <a:spLocks noGrp="1"/>
          </p:cNvSpPr>
          <p:nvPr>
            <p:ph idx="1"/>
          </p:nvPr>
        </p:nvSpPr>
        <p:spPr/>
        <p:txBody>
          <a:bodyPr>
            <a:normAutofit/>
          </a:bodyPr>
          <a:lstStyle/>
          <a:p>
            <a:r>
              <a:rPr lang="en-US" sz="3200" dirty="0" smtClean="0"/>
              <a:t>Distance-based</a:t>
            </a:r>
          </a:p>
          <a:p>
            <a:pPr marL="0" indent="0">
              <a:buNone/>
            </a:pPr>
            <a:r>
              <a:rPr lang="en-US" sz="3200" dirty="0" smtClean="0"/>
              <a:t>  anomaly detection</a:t>
            </a:r>
          </a:p>
          <a:p>
            <a:r>
              <a:rPr lang="en-US" sz="3200" dirty="0"/>
              <a:t>Fraudsters</a:t>
            </a:r>
          </a:p>
          <a:p>
            <a:pPr lvl="1"/>
            <a:r>
              <a:rPr lang="en-US" sz="2800" dirty="0"/>
              <a:t>Big </a:t>
            </a:r>
            <a:r>
              <a:rPr lang="en-US" sz="2800" dirty="0" smtClean="0"/>
              <a:t>synchronicity</a:t>
            </a:r>
          </a:p>
          <a:p>
            <a:pPr lvl="1"/>
            <a:r>
              <a:rPr lang="en-US" sz="2800" dirty="0"/>
              <a:t>S</a:t>
            </a:r>
            <a:r>
              <a:rPr lang="en-US" sz="2800" dirty="0" smtClean="0"/>
              <a:t>mall </a:t>
            </a:r>
            <a:r>
              <a:rPr lang="en-US" sz="2800" dirty="0"/>
              <a:t>normality</a:t>
            </a:r>
          </a:p>
          <a:p>
            <a:pPr lvl="1"/>
            <a:r>
              <a:rPr lang="en-US" sz="2800" dirty="0"/>
              <a:t>Away from the densest</a:t>
            </a:r>
          </a:p>
          <a:p>
            <a:pPr marL="0" indent="0">
              <a:buNone/>
            </a:pPr>
            <a:endParaRPr lang="en-US" sz="3200" dirty="0" smtClean="0"/>
          </a:p>
        </p:txBody>
      </p:sp>
      <p:sp>
        <p:nvSpPr>
          <p:cNvPr id="4" name="Slide Number Placeholder 3"/>
          <p:cNvSpPr>
            <a:spLocks noGrp="1"/>
          </p:cNvSpPr>
          <p:nvPr>
            <p:ph type="sldNum" sz="quarter" idx="12"/>
          </p:nvPr>
        </p:nvSpPr>
        <p:spPr/>
        <p:txBody>
          <a:bodyPr/>
          <a:lstStyle/>
          <a:p>
            <a:fld id="{0CFEC368-1D7A-4F81-ABF6-AE0E36BAF64C}" type="slidenum">
              <a:rPr lang="en-US" smtClean="0"/>
              <a:pPr/>
              <a:t>30</a:t>
            </a:fld>
            <a:endParaRPr lang="en-US"/>
          </a:p>
        </p:txBody>
      </p:sp>
    </p:spTree>
    <p:extLst>
      <p:ext uri="{BB962C8B-B14F-4D97-AF65-F5344CB8AC3E}">
        <p14:creationId xmlns:p14="http://schemas.microsoft.com/office/powerpoint/2010/main" val="128742517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10" name="Rectangle 9"/>
          <p:cNvSpPr/>
          <p:nvPr/>
        </p:nvSpPr>
        <p:spPr>
          <a:xfrm>
            <a:off x="457200" y="4702383"/>
            <a:ext cx="8229600" cy="912515"/>
          </a:xfrm>
          <a:prstGeom prst="rect">
            <a:avLst/>
          </a:prstGeom>
          <a:solidFill>
            <a:srgbClr val="FFFF00">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4. </a:t>
            </a:r>
            <a:r>
              <a:rPr lang="en-US" sz="4400" b="1" dirty="0">
                <a:solidFill>
                  <a:srgbClr val="7030A0"/>
                </a:solidFill>
              </a:rPr>
              <a:t>Experiments</a:t>
            </a:r>
          </a:p>
        </p:txBody>
      </p:sp>
      <p:sp>
        <p:nvSpPr>
          <p:cNvPr id="12" name="Slide Number Placeholder 11"/>
          <p:cNvSpPr>
            <a:spLocks noGrp="1"/>
          </p:cNvSpPr>
          <p:nvPr>
            <p:ph type="sldNum" sz="quarter" idx="12"/>
          </p:nvPr>
        </p:nvSpPr>
        <p:spPr/>
        <p:txBody>
          <a:bodyPr/>
          <a:lstStyle/>
          <a:p>
            <a:fld id="{0CFEC368-1D7A-4F81-ABF6-AE0E36BAF64C}" type="slidenum">
              <a:rPr lang="en-US" smtClean="0"/>
              <a:pPr/>
              <a:t>31</a:t>
            </a:fld>
            <a:endParaRPr lang="en-US"/>
          </a:p>
        </p:txBody>
      </p:sp>
      <p:sp>
        <p:nvSpPr>
          <p:cNvPr id="13" name="Rectangle 12"/>
          <p:cNvSpPr/>
          <p:nvPr/>
        </p:nvSpPr>
        <p:spPr>
          <a:xfrm>
            <a:off x="457200" y="168656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1. Background</a:t>
            </a:r>
            <a:endParaRPr lang="en-US" sz="4400" dirty="0">
              <a:solidFill>
                <a:schemeClr val="accent6">
                  <a:lumMod val="40000"/>
                  <a:lumOff val="60000"/>
                </a:schemeClr>
              </a:solidFill>
            </a:endParaRPr>
          </a:p>
        </p:txBody>
      </p:sp>
      <p:sp>
        <p:nvSpPr>
          <p:cNvPr id="15" name="Rectangle 14"/>
          <p:cNvSpPr/>
          <p:nvPr/>
        </p:nvSpPr>
        <p:spPr>
          <a:xfrm>
            <a:off x="457200" y="269070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a:solidFill>
                  <a:schemeClr val="accent6">
                    <a:lumMod val="40000"/>
                    <a:lumOff val="60000"/>
                  </a:schemeClr>
                </a:solidFill>
              </a:rPr>
              <a:t> </a:t>
            </a:r>
            <a:r>
              <a:rPr lang="en-US" sz="4400" dirty="0" smtClean="0">
                <a:solidFill>
                  <a:schemeClr val="accent6">
                    <a:lumMod val="40000"/>
                    <a:lumOff val="60000"/>
                  </a:schemeClr>
                </a:solidFill>
              </a:rPr>
              <a:t>2. Fraudulent Pattern Mining</a:t>
            </a:r>
            <a:endParaRPr lang="en-US" sz="4400" dirty="0">
              <a:solidFill>
                <a:schemeClr val="accent6">
                  <a:lumMod val="40000"/>
                  <a:lumOff val="60000"/>
                </a:schemeClr>
              </a:solidFill>
            </a:endParaRPr>
          </a:p>
        </p:txBody>
      </p:sp>
      <p:sp>
        <p:nvSpPr>
          <p:cNvPr id="14" name="Rectangle 13"/>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chemeClr val="accent6">
                    <a:lumMod val="40000"/>
                    <a:lumOff val="60000"/>
                  </a:schemeClr>
                </a:solidFill>
              </a:rPr>
              <a:t> 3. The Algorithm</a:t>
            </a:r>
            <a:endParaRPr lang="en-US" sz="4400" dirty="0">
              <a:solidFill>
                <a:schemeClr val="accent6">
                  <a:lumMod val="40000"/>
                  <a:lumOff val="60000"/>
                </a:schemeClr>
              </a:solidFill>
            </a:endParaRPr>
          </a:p>
        </p:txBody>
      </p:sp>
    </p:spTree>
    <p:extLst>
      <p:ext uri="{BB962C8B-B14F-4D97-AF65-F5344CB8AC3E}">
        <p14:creationId xmlns:p14="http://schemas.microsoft.com/office/powerpoint/2010/main" val="36935878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Experiments</a:t>
            </a:r>
            <a:endParaRPr lang="en-US" dirty="0"/>
          </a:p>
        </p:txBody>
      </p:sp>
      <p:sp>
        <p:nvSpPr>
          <p:cNvPr id="6" name="Content Placeholder 5"/>
          <p:cNvSpPr>
            <a:spLocks noGrp="1"/>
          </p:cNvSpPr>
          <p:nvPr>
            <p:ph idx="1"/>
          </p:nvPr>
        </p:nvSpPr>
        <p:spPr/>
        <p:txBody>
          <a:bodyPr>
            <a:normAutofit/>
          </a:bodyPr>
          <a:lstStyle/>
          <a:p>
            <a:r>
              <a:rPr lang="en-US" sz="3200" dirty="0" smtClean="0"/>
              <a:t>Q1: Does </a:t>
            </a:r>
            <a:r>
              <a:rPr lang="en-US" sz="3200" dirty="0" err="1" smtClean="0"/>
              <a:t>CatchSync</a:t>
            </a:r>
            <a:r>
              <a:rPr lang="en-US" sz="3200" dirty="0" smtClean="0"/>
              <a:t> </a:t>
            </a:r>
            <a:r>
              <a:rPr lang="en-US" altLang="zh-CN" sz="3200" dirty="0" smtClean="0"/>
              <a:t>remove </a:t>
            </a:r>
            <a:r>
              <a:rPr lang="en-US" sz="3200" dirty="0" smtClean="0"/>
              <a:t>anomalies?</a:t>
            </a:r>
          </a:p>
          <a:p>
            <a:pPr lvl="1"/>
            <a:r>
              <a:rPr lang="en-US" altLang="zh-CN" sz="2800" dirty="0"/>
              <a:t>Degree distribution</a:t>
            </a:r>
          </a:p>
          <a:p>
            <a:pPr lvl="1"/>
            <a:r>
              <a:rPr lang="en-US" sz="2800" dirty="0" smtClean="0"/>
              <a:t>Feature space</a:t>
            </a:r>
          </a:p>
          <a:p>
            <a:endParaRPr lang="en-US" sz="3200" dirty="0" smtClean="0"/>
          </a:p>
          <a:p>
            <a:r>
              <a:rPr lang="en-US" sz="3200" dirty="0" smtClean="0"/>
              <a:t>Q2: </a:t>
            </a:r>
            <a:r>
              <a:rPr lang="en-US" sz="3200" dirty="0"/>
              <a:t>Is </a:t>
            </a:r>
            <a:r>
              <a:rPr lang="en-US" sz="3200" dirty="0" err="1"/>
              <a:t>CatchSync</a:t>
            </a:r>
            <a:r>
              <a:rPr lang="en-US" sz="3200" dirty="0"/>
              <a:t> catching </a:t>
            </a:r>
            <a:r>
              <a:rPr lang="en-US" sz="3200" dirty="0" smtClean="0"/>
              <a:t>actually fraudulent </a:t>
            </a:r>
            <a:r>
              <a:rPr lang="en-US" sz="3200" dirty="0"/>
              <a:t>users? </a:t>
            </a:r>
            <a:endParaRPr lang="en-US" sz="3200" dirty="0" smtClean="0"/>
          </a:p>
          <a:p>
            <a:endParaRPr lang="en-US" sz="3200" dirty="0" smtClean="0"/>
          </a:p>
          <a:p>
            <a:r>
              <a:rPr lang="en-US" sz="3200" dirty="0" smtClean="0"/>
              <a:t>Q3: Is </a:t>
            </a:r>
            <a:r>
              <a:rPr lang="en-US" sz="3200" dirty="0" err="1" smtClean="0"/>
              <a:t>CatchSync</a:t>
            </a:r>
            <a:r>
              <a:rPr lang="en-US" sz="3200" dirty="0" smtClean="0"/>
              <a:t> robust?</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32</a:t>
            </a:fld>
            <a:endParaRPr lang="en-US"/>
          </a:p>
        </p:txBody>
      </p:sp>
    </p:spTree>
    <p:extLst>
      <p:ext uri="{BB962C8B-B14F-4D97-AF65-F5344CB8AC3E}">
        <p14:creationId xmlns:p14="http://schemas.microsoft.com/office/powerpoint/2010/main" val="15063224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t>Q1: Does </a:t>
            </a:r>
            <a:r>
              <a:rPr lang="en-US" sz="3200" dirty="0" err="1"/>
              <a:t>CatchSync</a:t>
            </a:r>
            <a:r>
              <a:rPr lang="en-US" sz="3200" dirty="0"/>
              <a:t> </a:t>
            </a:r>
            <a:r>
              <a:rPr lang="en-US" sz="3200" dirty="0" smtClean="0"/>
              <a:t>Remove Anomalies</a:t>
            </a:r>
            <a:r>
              <a:rPr lang="en-US" sz="3200" dirty="0"/>
              <a:t>?</a:t>
            </a:r>
          </a:p>
        </p:txBody>
      </p:sp>
      <p:sp>
        <p:nvSpPr>
          <p:cNvPr id="4" name="Slide Number Placeholder 3"/>
          <p:cNvSpPr>
            <a:spLocks noGrp="1"/>
          </p:cNvSpPr>
          <p:nvPr>
            <p:ph type="sldNum" sz="quarter" idx="12"/>
          </p:nvPr>
        </p:nvSpPr>
        <p:spPr/>
        <p:txBody>
          <a:bodyPr/>
          <a:lstStyle/>
          <a:p>
            <a:fld id="{0CFEC368-1D7A-4F81-ABF6-AE0E36BAF64C}" type="slidenum">
              <a:rPr lang="en-US" smtClean="0"/>
              <a:pPr/>
              <a:t>33</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644" y="3124944"/>
            <a:ext cx="32004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Straight Connector 12"/>
          <p:cNvCxnSpPr/>
          <p:nvPr/>
        </p:nvCxnSpPr>
        <p:spPr>
          <a:xfrm>
            <a:off x="6549933" y="2937876"/>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549933" y="2458904"/>
            <a:ext cx="1247523" cy="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321957" y="2465291"/>
            <a:ext cx="0" cy="472585"/>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7347719" y="2943507"/>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4000" b="1" dirty="0">
              <a:solidFill>
                <a:srgbClr val="00B0F0"/>
              </a:solidFill>
            </a:endParaRPr>
          </a:p>
        </p:txBody>
      </p:sp>
      <p:sp>
        <p:nvSpPr>
          <p:cNvPr id="17" name="Rectangle 16"/>
          <p:cNvSpPr/>
          <p:nvPr/>
        </p:nvSpPr>
        <p:spPr>
          <a:xfrm>
            <a:off x="7347719" y="1757405"/>
            <a:ext cx="1611339"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4000" b="1" dirty="0">
              <a:solidFill>
                <a:srgbClr val="00B0F0"/>
              </a:solidFill>
            </a:endParaRPr>
          </a:p>
        </p:txBody>
      </p:sp>
      <p:cxnSp>
        <p:nvCxnSpPr>
          <p:cNvPr id="18" name="Straight Connector 17"/>
          <p:cNvCxnSpPr/>
          <p:nvPr/>
        </p:nvCxnSpPr>
        <p:spPr>
          <a:xfrm flipH="1">
            <a:off x="6443111" y="3046244"/>
            <a:ext cx="3681" cy="1678900"/>
          </a:xfrm>
          <a:prstGeom prst="line">
            <a:avLst/>
          </a:prstGeom>
          <a:ln w="381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89853" y="4191000"/>
            <a:ext cx="136768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4000" b="1" dirty="0">
              <a:solidFill>
                <a:srgbClr val="00B0F0"/>
              </a:solidFill>
            </a:endParaRPr>
          </a:p>
        </p:txBody>
      </p:sp>
      <p:pic>
        <p:nvPicPr>
          <p:cNvPr id="20" name="Picture 2" descr="Twitter bird logo 2012.sv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333" y="162332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1563230" y="1573886"/>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2" name="Rectangle 15"/>
          <p:cNvSpPr/>
          <p:nvPr/>
        </p:nvSpPr>
        <p:spPr>
          <a:xfrm>
            <a:off x="602333" y="2487424"/>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41970124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05000"/>
            <a:ext cx="4572000" cy="4572000"/>
          </a:xfrm>
          <a:prstGeom prst="rect">
            <a:avLst/>
          </a:prstGeom>
        </p:spPr>
      </p:pic>
      <p:sp>
        <p:nvSpPr>
          <p:cNvPr id="5" name="Title 4"/>
          <p:cNvSpPr>
            <a:spLocks noGrp="1"/>
          </p:cNvSpPr>
          <p:nvPr>
            <p:ph type="title"/>
          </p:nvPr>
        </p:nvSpPr>
        <p:spPr/>
        <p:txBody>
          <a:bodyPr>
            <a:normAutofit/>
          </a:bodyPr>
          <a:lstStyle/>
          <a:p>
            <a:r>
              <a:rPr lang="en-US" altLang="zh-CN" sz="3200" dirty="0"/>
              <a:t>Q1: Does </a:t>
            </a:r>
            <a:r>
              <a:rPr lang="en-US" altLang="zh-CN" sz="3200" dirty="0" err="1"/>
              <a:t>CatchSync</a:t>
            </a:r>
            <a:r>
              <a:rPr lang="en-US" altLang="zh-CN" sz="3200" dirty="0"/>
              <a:t> Remove Anomalies?</a:t>
            </a:r>
            <a:endParaRPr lang="en-US" sz="32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34</a:t>
            </a:fld>
            <a:endParaRPr lang="en-US"/>
          </a:p>
        </p:txBody>
      </p:sp>
      <p:sp>
        <p:nvSpPr>
          <p:cNvPr id="9" name="矩形 8"/>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10"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11" name="Picture 2" descr="http://image.51wp.com/uploads/120413/3-1204132122241W.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9795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45165"/>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Before</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35</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152043490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8"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02" y="2852936"/>
            <a:ext cx="396000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a:bodyPr>
          <a:lstStyle/>
          <a:p>
            <a:r>
              <a:rPr lang="en-US" altLang="zh-CN" dirty="0" smtClean="0">
                <a:solidFill>
                  <a:srgbClr val="FF0000"/>
                </a:solidFill>
              </a:rPr>
              <a:t>After</a:t>
            </a:r>
            <a:r>
              <a:rPr lang="en-US" altLang="zh-CN" dirty="0" smtClean="0"/>
              <a:t> </a:t>
            </a:r>
            <a:r>
              <a:rPr lang="en-US" altLang="zh-CN" dirty="0" err="1" smtClean="0"/>
              <a:t>CatchSync</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36</a:t>
            </a:fld>
            <a:endParaRPr lang="en-US"/>
          </a:p>
        </p:txBody>
      </p:sp>
      <p:pic>
        <p:nvPicPr>
          <p:cNvPr id="5" name="Picture 8" descr="http://img2.wikia.nocookie.net/__cb20120114223254/villains/images/3/39/Bart-simpson.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987" y="156038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19"/>
          <p:cNvCxnSpPr>
            <a:stCxn id="5" idx="3"/>
          </p:cNvCxnSpPr>
          <p:nvPr/>
        </p:nvCxnSpPr>
        <p:spPr>
          <a:xfrm flipV="1">
            <a:off x="1463987" y="1560389"/>
            <a:ext cx="68417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9"/>
          <p:cNvCxnSpPr>
            <a:stCxn id="5" idx="3"/>
          </p:cNvCxnSpPr>
          <p:nvPr/>
        </p:nvCxnSpPr>
        <p:spPr>
          <a:xfrm flipV="1">
            <a:off x="1463987" y="1861589"/>
            <a:ext cx="68417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19"/>
          <p:cNvCxnSpPr>
            <a:stCxn id="5" idx="3"/>
          </p:cNvCxnSpPr>
          <p:nvPr/>
        </p:nvCxnSpPr>
        <p:spPr>
          <a:xfrm>
            <a:off x="1463987" y="2010389"/>
            <a:ext cx="684176" cy="19807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9"/>
          <p:cNvCxnSpPr>
            <a:stCxn id="5" idx="3"/>
          </p:cNvCxnSpPr>
          <p:nvPr/>
        </p:nvCxnSpPr>
        <p:spPr>
          <a:xfrm>
            <a:off x="1463987" y="2010389"/>
            <a:ext cx="684176" cy="5581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8" descr="http://img2.wikia.nocookie.net/__cb20120114223254/villains/images/3/39/Bart-simpson.g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7526669" y="1609907"/>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9"/>
          <p:cNvCxnSpPr>
            <a:endCxn id="10" idx="3"/>
          </p:cNvCxnSpPr>
          <p:nvPr/>
        </p:nvCxnSpPr>
        <p:spPr>
          <a:xfrm>
            <a:off x="6950605" y="1609907"/>
            <a:ext cx="576064"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9"/>
          <p:cNvCxnSpPr>
            <a:endCxn id="10" idx="3"/>
          </p:cNvCxnSpPr>
          <p:nvPr/>
        </p:nvCxnSpPr>
        <p:spPr>
          <a:xfrm>
            <a:off x="7022613" y="1911107"/>
            <a:ext cx="504056" cy="1488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9"/>
          <p:cNvCxnSpPr>
            <a:endCxn id="10" idx="3"/>
          </p:cNvCxnSpPr>
          <p:nvPr/>
        </p:nvCxnSpPr>
        <p:spPr>
          <a:xfrm flipV="1">
            <a:off x="7022613" y="2059907"/>
            <a:ext cx="504056" cy="990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9"/>
          <p:cNvCxnSpPr>
            <a:endCxn id="10" idx="3"/>
          </p:cNvCxnSpPr>
          <p:nvPr/>
        </p:nvCxnSpPr>
        <p:spPr>
          <a:xfrm flipV="1">
            <a:off x="7022613" y="2059907"/>
            <a:ext cx="504056" cy="45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41"/>
          <p:cNvSpPr/>
          <p:nvPr/>
        </p:nvSpPr>
        <p:spPr>
          <a:xfrm>
            <a:off x="2508203" y="1521298"/>
            <a:ext cx="1755609"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Follower</a:t>
            </a: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6" name="Rectangle 41"/>
          <p:cNvSpPr/>
          <p:nvPr/>
        </p:nvSpPr>
        <p:spPr>
          <a:xfrm>
            <a:off x="4997182" y="1521298"/>
            <a:ext cx="1824538"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err="1" smtClean="0">
                <a:latin typeface="Arial" panose="020B0604020202020204" pitchFamily="34" charset="0"/>
                <a:ea typeface="微软雅黑" panose="020B0503020204020204" pitchFamily="34" charset="-122"/>
                <a:cs typeface="Arial" panose="020B0604020202020204" pitchFamily="34" charset="0"/>
              </a:rPr>
              <a:t>Followee</a:t>
            </a:r>
            <a:endParaRPr lang="en-US" sz="3200" dirty="0" smtClean="0">
              <a:latin typeface="Arial" panose="020B0604020202020204" pitchFamily="34" charset="0"/>
              <a:ea typeface="微软雅黑" panose="020B0503020204020204" pitchFamily="34" charset="-122"/>
              <a:cs typeface="Arial" panose="020B0604020202020204" pitchFamily="34" charset="0"/>
            </a:endParaRPr>
          </a:p>
          <a:p>
            <a:r>
              <a:rPr lang="en-US" sz="3200" dirty="0" smtClean="0">
                <a:latin typeface="Arial" panose="020B0604020202020204" pitchFamily="34" charset="0"/>
                <a:ea typeface="微软雅黑" panose="020B0503020204020204" pitchFamily="34" charset="-122"/>
                <a:cs typeface="Arial" panose="020B0604020202020204" pitchFamily="34" charset="0"/>
              </a:rPr>
              <a:t>behavior</a:t>
            </a:r>
            <a:endParaRPr lang="en-US" sz="3200" dirty="0"/>
          </a:p>
        </p:txBody>
      </p:sp>
      <p:sp>
        <p:nvSpPr>
          <p:cNvPr id="17" name="Rectangle 58"/>
          <p:cNvSpPr/>
          <p:nvPr/>
        </p:nvSpPr>
        <p:spPr>
          <a:xfrm>
            <a:off x="563987"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
        <p:nvSpPr>
          <p:cNvPr id="18" name="Rectangle 58"/>
          <p:cNvSpPr/>
          <p:nvPr/>
        </p:nvSpPr>
        <p:spPr>
          <a:xfrm>
            <a:off x="4788343" y="1392307"/>
            <a:ext cx="3771831" cy="1316613"/>
          </a:xfrm>
          <a:prstGeom prst="rect">
            <a:avLst/>
          </a:prstGeom>
          <a:noFill/>
          <a:ln w="1270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sz="2400" b="1" baseline="30000" dirty="0">
              <a:solidFill>
                <a:schemeClr val="tx1"/>
              </a:solidFill>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78718102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37</a:t>
            </a:fld>
            <a:endParaRPr lang="en-US"/>
          </a:p>
        </p:txBody>
      </p:sp>
      <p:pic>
        <p:nvPicPr>
          <p:cNvPr id="5"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96136" y="1700053"/>
            <a:ext cx="2160000" cy="2160000"/>
          </a:xfrm>
          <a:prstGeom prst="rect">
            <a:avLst/>
          </a:prstGeom>
        </p:spPr>
      </p:pic>
      <p:sp>
        <p:nvSpPr>
          <p:cNvPr id="6" name="矩形 5"/>
          <p:cNvSpPr/>
          <p:nvPr/>
        </p:nvSpPr>
        <p:spPr>
          <a:xfrm>
            <a:off x="6801426" y="2195212"/>
            <a:ext cx="216024" cy="123378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6801426" y="1691156"/>
            <a:ext cx="0"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7017450" y="1691156"/>
            <a:ext cx="2822" cy="173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9"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29438" y="4149080"/>
            <a:ext cx="2160000" cy="2160000"/>
          </a:xfrm>
          <a:prstGeom prst="rect">
            <a:avLst/>
          </a:prstGeom>
        </p:spPr>
      </p:pic>
      <p:sp>
        <p:nvSpPr>
          <p:cNvPr id="10" name="矩形 9"/>
          <p:cNvSpPr/>
          <p:nvPr/>
        </p:nvSpPr>
        <p:spPr>
          <a:xfrm>
            <a:off x="7313308" y="2708920"/>
            <a:ext cx="218846" cy="720080"/>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p:cNvCxnSpPr/>
          <p:nvPr/>
        </p:nvCxnSpPr>
        <p:spPr>
          <a:xfrm flipV="1">
            <a:off x="7313308"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532191" y="2411156"/>
            <a:ext cx="0" cy="101784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7020271" y="4725144"/>
            <a:ext cx="402459" cy="1152128"/>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flipV="1">
            <a:off x="7017450" y="4437112"/>
            <a:ext cx="0" cy="14401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422731" y="4360118"/>
            <a:ext cx="0" cy="1517154"/>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6"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3921" y="483239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1711863" y="2903098"/>
            <a:ext cx="62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2334663" y="2903098"/>
            <a:ext cx="2977200" cy="3600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711863" y="5012374"/>
            <a:ext cx="982800" cy="3600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94663" y="5012374"/>
            <a:ext cx="2617200" cy="36004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Picture 2" descr="Twitter bird logo 2012.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21" y="2723118"/>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16"/>
          <p:cNvSpPr/>
          <p:nvPr/>
        </p:nvSpPr>
        <p:spPr>
          <a:xfrm>
            <a:off x="1711863" y="2195212"/>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173/1,000</a:t>
            </a:r>
            <a:endParaRPr lang="en-US" sz="4000" b="1" dirty="0">
              <a:solidFill>
                <a:srgbClr val="FF0000"/>
              </a:solidFill>
            </a:endParaRPr>
          </a:p>
        </p:txBody>
      </p:sp>
      <p:sp>
        <p:nvSpPr>
          <p:cNvPr id="23" name="Rectangle 16"/>
          <p:cNvSpPr/>
          <p:nvPr/>
        </p:nvSpPr>
        <p:spPr>
          <a:xfrm>
            <a:off x="1711863" y="4305418"/>
            <a:ext cx="2467342" cy="707886"/>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237/1,000</a:t>
            </a:r>
            <a:endParaRPr lang="en-US" sz="4000" b="1" dirty="0">
              <a:solidFill>
                <a:srgbClr val="FF0000"/>
              </a:solidFill>
            </a:endParaRPr>
          </a:p>
        </p:txBody>
      </p:sp>
    </p:spTree>
    <p:extLst>
      <p:ext uri="{BB962C8B-B14F-4D97-AF65-F5344CB8AC3E}">
        <p14:creationId xmlns:p14="http://schemas.microsoft.com/office/powerpoint/2010/main" val="142122693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38</a:t>
            </a:fld>
            <a:endParaRPr lang="en-US"/>
          </a:p>
        </p:txBody>
      </p:sp>
      <p:graphicFrame>
        <p:nvGraphicFramePr>
          <p:cNvPr id="8" name="图表 7"/>
          <p:cNvGraphicFramePr/>
          <p:nvPr>
            <p:extLst>
              <p:ext uri="{D42A27DB-BD31-4B8C-83A1-F6EECF244321}">
                <p14:modId xmlns:p14="http://schemas.microsoft.com/office/powerpoint/2010/main" val="84843818"/>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7837" y="1524015"/>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B0F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B0F0"/>
                </a:solidFill>
              </a:rPr>
              <a:t>OutRank</a:t>
            </a:r>
            <a:endParaRPr lang="en-US" altLang="zh-CN" sz="3200" dirty="0" smtClean="0">
              <a:solidFill>
                <a:srgbClr val="00B0F0"/>
              </a:solidFill>
            </a:endParaRPr>
          </a:p>
        </p:txBody>
      </p:sp>
    </p:spTree>
    <p:extLst>
      <p:ext uri="{BB962C8B-B14F-4D97-AF65-F5344CB8AC3E}">
        <p14:creationId xmlns:p14="http://schemas.microsoft.com/office/powerpoint/2010/main" val="95818198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2281" y="152401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Catching Actually Fraudulent Users?</a:t>
            </a:r>
            <a:endParaRPr lang="zh-CN" altLang="en-US" dirty="0">
              <a:latin typeface="+mn-lt"/>
            </a:endParaRPr>
          </a:p>
        </p:txBody>
      </p:sp>
      <p:sp>
        <p:nvSpPr>
          <p:cNvPr id="4" name="灯片编号占位符 3"/>
          <p:cNvSpPr>
            <a:spLocks noGrp="1"/>
          </p:cNvSpPr>
          <p:nvPr>
            <p:ph type="sldNum" sz="quarter" idx="12"/>
          </p:nvPr>
        </p:nvSpPr>
        <p:spPr/>
        <p:txBody>
          <a:bodyPr/>
          <a:lstStyle/>
          <a:p>
            <a:fld id="{0CFEC368-1D7A-4F81-ABF6-AE0E36BAF64C}" type="slidenum">
              <a:rPr lang="en-US" smtClean="0"/>
              <a:pPr/>
              <a:t>39</a:t>
            </a:fld>
            <a:endParaRPr lang="en-US"/>
          </a:p>
        </p:txBody>
      </p:sp>
      <p:graphicFrame>
        <p:nvGraphicFramePr>
          <p:cNvPr id="8" name="图表 7"/>
          <p:cNvGraphicFramePr/>
          <p:nvPr>
            <p:extLst>
              <p:ext uri="{D42A27DB-BD31-4B8C-83A1-F6EECF244321}">
                <p14:modId xmlns:p14="http://schemas.microsoft.com/office/powerpoint/2010/main" val="1024054230"/>
              </p:ext>
            </p:extLst>
          </p:nvPr>
        </p:nvGraphicFramePr>
        <p:xfrm>
          <a:off x="2455613" y="2298793"/>
          <a:ext cx="6096000" cy="4064000"/>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p:cNvSpPr txBox="1"/>
          <p:nvPr/>
        </p:nvSpPr>
        <p:spPr>
          <a:xfrm>
            <a:off x="288032" y="2244015"/>
            <a:ext cx="2302233" cy="1077218"/>
          </a:xfrm>
          <a:prstGeom prst="rect">
            <a:avLst/>
          </a:prstGeom>
          <a:noFill/>
        </p:spPr>
        <p:txBody>
          <a:bodyPr wrap="none" rtlCol="0">
            <a:spAutoFit/>
          </a:bodyPr>
          <a:lstStyle/>
          <a:p>
            <a:r>
              <a:rPr lang="en-US" altLang="zh-CN" sz="3200" b="1" dirty="0" err="1" smtClean="0">
                <a:solidFill>
                  <a:srgbClr val="FF0000"/>
                </a:solidFill>
              </a:rPr>
              <a:t>CatchSync</a:t>
            </a:r>
            <a:endParaRPr lang="en-US" altLang="zh-CN" sz="3200" b="1" dirty="0" smtClean="0">
              <a:solidFill>
                <a:srgbClr val="FF0000"/>
              </a:solidFill>
            </a:endParaRPr>
          </a:p>
          <a:p>
            <a:r>
              <a:rPr lang="en-US" altLang="zh-CN" sz="3200" b="1" dirty="0" smtClean="0">
                <a:solidFill>
                  <a:srgbClr val="FF0000"/>
                </a:solidFill>
              </a:rPr>
              <a:t>+SPOT</a:t>
            </a:r>
          </a:p>
        </p:txBody>
      </p:sp>
      <p:sp>
        <p:nvSpPr>
          <p:cNvPr id="10" name="TextBox 9"/>
          <p:cNvSpPr txBox="1"/>
          <p:nvPr/>
        </p:nvSpPr>
        <p:spPr>
          <a:xfrm>
            <a:off x="300648" y="3378785"/>
            <a:ext cx="2302233" cy="584775"/>
          </a:xfrm>
          <a:prstGeom prst="rect">
            <a:avLst/>
          </a:prstGeom>
          <a:noFill/>
        </p:spPr>
        <p:txBody>
          <a:bodyPr wrap="none" rtlCol="0">
            <a:spAutoFit/>
          </a:bodyPr>
          <a:lstStyle/>
          <a:p>
            <a:r>
              <a:rPr lang="en-US" altLang="zh-CN" sz="3200" b="1" dirty="0" err="1" smtClean="0">
                <a:solidFill>
                  <a:srgbClr val="7030A0"/>
                </a:solidFill>
              </a:rPr>
              <a:t>CatchSync</a:t>
            </a:r>
            <a:endParaRPr lang="en-US" altLang="zh-CN" sz="3200" b="1" dirty="0" smtClean="0">
              <a:solidFill>
                <a:srgbClr val="7030A0"/>
              </a:solidFill>
            </a:endParaRPr>
          </a:p>
        </p:txBody>
      </p:sp>
      <p:sp>
        <p:nvSpPr>
          <p:cNvPr id="11" name="TextBox 10"/>
          <p:cNvSpPr txBox="1"/>
          <p:nvPr/>
        </p:nvSpPr>
        <p:spPr>
          <a:xfrm>
            <a:off x="334010" y="4332447"/>
            <a:ext cx="1301959" cy="584775"/>
          </a:xfrm>
          <a:prstGeom prst="rect">
            <a:avLst/>
          </a:prstGeom>
          <a:noFill/>
        </p:spPr>
        <p:txBody>
          <a:bodyPr wrap="none" rtlCol="0">
            <a:spAutoFit/>
          </a:bodyPr>
          <a:lstStyle/>
          <a:p>
            <a:r>
              <a:rPr lang="en-US" altLang="zh-CN" sz="3200" dirty="0" smtClean="0">
                <a:solidFill>
                  <a:srgbClr val="0070C0"/>
                </a:solidFill>
              </a:rPr>
              <a:t>SPOT</a:t>
            </a:r>
          </a:p>
        </p:txBody>
      </p:sp>
      <p:sp>
        <p:nvSpPr>
          <p:cNvPr id="12" name="TextBox 11"/>
          <p:cNvSpPr txBox="1"/>
          <p:nvPr/>
        </p:nvSpPr>
        <p:spPr>
          <a:xfrm>
            <a:off x="334009" y="5085704"/>
            <a:ext cx="1802096" cy="584775"/>
          </a:xfrm>
          <a:prstGeom prst="rect">
            <a:avLst/>
          </a:prstGeom>
          <a:noFill/>
        </p:spPr>
        <p:txBody>
          <a:bodyPr wrap="none" rtlCol="0">
            <a:spAutoFit/>
          </a:bodyPr>
          <a:lstStyle/>
          <a:p>
            <a:r>
              <a:rPr lang="en-US" altLang="zh-CN" sz="3200" dirty="0" err="1" smtClean="0">
                <a:solidFill>
                  <a:srgbClr val="0070C0"/>
                </a:solidFill>
              </a:rPr>
              <a:t>OutRank</a:t>
            </a:r>
            <a:endParaRPr lang="en-US" altLang="zh-CN" sz="3200" dirty="0" smtClean="0">
              <a:solidFill>
                <a:srgbClr val="0070C0"/>
              </a:solidFill>
            </a:endParaRPr>
          </a:p>
        </p:txBody>
      </p:sp>
    </p:spTree>
    <p:extLst>
      <p:ext uri="{BB962C8B-B14F-4D97-AF65-F5344CB8AC3E}">
        <p14:creationId xmlns:p14="http://schemas.microsoft.com/office/powerpoint/2010/main" val="40580250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a:t>
            </a:r>
            <a:endParaRPr lang="en-US" dirty="0"/>
          </a:p>
        </p:txBody>
      </p:sp>
      <p:sp>
        <p:nvSpPr>
          <p:cNvPr id="3" name="Content Placeholder 2"/>
          <p:cNvSpPr>
            <a:spLocks noGrp="1"/>
          </p:cNvSpPr>
          <p:nvPr>
            <p:ph idx="1"/>
          </p:nvPr>
        </p:nvSpPr>
        <p:spPr/>
        <p:txBody>
          <a:bodyPr>
            <a:normAutofit/>
          </a:bodyPr>
          <a:lstStyle/>
          <a:p>
            <a:r>
              <a:rPr lang="en-US" sz="3200" dirty="0" smtClean="0"/>
              <a:t>Given: </a:t>
            </a:r>
            <a:r>
              <a:rPr lang="en-US" altLang="zh-CN" sz="3200" dirty="0" smtClean="0"/>
              <a:t>A graph (large-scale, directed, etc.)</a:t>
            </a:r>
            <a:endParaRPr lang="en-US" sz="3200" dirty="0" smtClean="0"/>
          </a:p>
          <a:p>
            <a:r>
              <a:rPr lang="en-US" sz="3200" dirty="0" smtClean="0"/>
              <a:t>Find: Frauds</a:t>
            </a:r>
            <a:r>
              <a:rPr lang="zh-CN" altLang="en-US" sz="3200" dirty="0" smtClean="0"/>
              <a:t> </a:t>
            </a:r>
            <a:r>
              <a:rPr lang="en-US" altLang="zh-CN" sz="3200" dirty="0" smtClean="0"/>
              <a:t>=</a:t>
            </a:r>
            <a:r>
              <a:rPr lang="zh-CN" altLang="en-US" sz="3200" dirty="0" smtClean="0"/>
              <a:t> </a:t>
            </a:r>
            <a:r>
              <a:rPr lang="en-US" altLang="zh-CN" sz="3200" dirty="0"/>
              <a:t>A</a:t>
            </a:r>
            <a:r>
              <a:rPr lang="en-US" altLang="zh-CN" sz="3200" dirty="0" smtClean="0"/>
              <a:t>nomalous</a:t>
            </a:r>
            <a:r>
              <a:rPr lang="zh-CN" altLang="en-US" sz="3200" dirty="0" smtClean="0"/>
              <a:t> </a:t>
            </a:r>
            <a:r>
              <a:rPr lang="en-US" altLang="zh-CN" sz="3200" dirty="0" smtClean="0"/>
              <a:t>edges</a:t>
            </a:r>
            <a:endParaRPr lang="en-US" sz="3200" dirty="0" smtClean="0"/>
          </a:p>
          <a:p>
            <a:pPr marL="0" indent="0">
              <a:buNone/>
            </a:pPr>
            <a:endParaRPr lang="en-US" sz="3200" dirty="0" smtClean="0"/>
          </a:p>
          <a:p>
            <a:r>
              <a:rPr lang="en-US" sz="3200" dirty="0" smtClean="0"/>
              <a:t>Goals:</a:t>
            </a:r>
          </a:p>
          <a:p>
            <a:pPr lvl="1"/>
            <a:r>
              <a:rPr lang="en-US" sz="2800" dirty="0" smtClean="0"/>
              <a:t>G1. Find </a:t>
            </a:r>
            <a:r>
              <a:rPr lang="en-US" sz="2800" dirty="0" smtClean="0">
                <a:solidFill>
                  <a:srgbClr val="FF0000"/>
                </a:solidFill>
              </a:rPr>
              <a:t>patterns</a:t>
            </a:r>
            <a:r>
              <a:rPr lang="en-US" sz="2800" dirty="0" smtClean="0"/>
              <a:t> that </a:t>
            </a:r>
            <a:r>
              <a:rPr lang="en-US" sz="2800" dirty="0" smtClean="0">
                <a:solidFill>
                  <a:srgbClr val="7030A0"/>
                </a:solidFill>
              </a:rPr>
              <a:t>distinguish</a:t>
            </a:r>
            <a:r>
              <a:rPr lang="en-US" sz="2800" dirty="0" smtClean="0"/>
              <a:t> </a:t>
            </a:r>
            <a:r>
              <a:rPr lang="en-US" altLang="zh-CN" sz="2800" dirty="0" smtClean="0"/>
              <a:t>fraudsters</a:t>
            </a:r>
            <a:r>
              <a:rPr lang="zh-CN" altLang="en-US" sz="2800" dirty="0" smtClean="0"/>
              <a:t> </a:t>
            </a:r>
            <a:r>
              <a:rPr lang="en-US" altLang="zh-CN" sz="2800" dirty="0" smtClean="0"/>
              <a:t>from</a:t>
            </a:r>
            <a:r>
              <a:rPr lang="zh-CN" altLang="en-US" sz="2800" dirty="0" smtClean="0"/>
              <a:t> </a:t>
            </a:r>
            <a:r>
              <a:rPr lang="en-US" altLang="zh-CN" sz="2800" dirty="0" smtClean="0"/>
              <a:t>normal</a:t>
            </a:r>
            <a:r>
              <a:rPr lang="zh-CN" altLang="en-US" sz="2800" dirty="0" smtClean="0"/>
              <a:t> </a:t>
            </a:r>
            <a:r>
              <a:rPr lang="en-US" altLang="zh-CN" sz="2800" dirty="0" smtClean="0"/>
              <a:t>users</a:t>
            </a:r>
            <a:endParaRPr lang="en-US" sz="2800" dirty="0" smtClean="0"/>
          </a:p>
          <a:p>
            <a:pPr lvl="1"/>
            <a:r>
              <a:rPr lang="en-US" sz="2800" dirty="0" smtClean="0"/>
              <a:t>G2. Design </a:t>
            </a:r>
            <a:r>
              <a:rPr lang="en-US" sz="2800" dirty="0" smtClean="0">
                <a:solidFill>
                  <a:srgbClr val="FF0000"/>
                </a:solidFill>
              </a:rPr>
              <a:t>algorithms</a:t>
            </a:r>
            <a:r>
              <a:rPr lang="en-US" sz="2800" dirty="0" smtClean="0"/>
              <a:t> that </a:t>
            </a:r>
            <a:r>
              <a:rPr lang="en-US" sz="2800" dirty="0" smtClean="0">
                <a:solidFill>
                  <a:srgbClr val="7030A0"/>
                </a:solidFill>
              </a:rPr>
              <a:t>catch</a:t>
            </a:r>
            <a:r>
              <a:rPr lang="en-US" sz="2800" dirty="0" smtClean="0"/>
              <a:t> fraudsters</a:t>
            </a:r>
          </a:p>
        </p:txBody>
      </p:sp>
      <p:sp>
        <p:nvSpPr>
          <p:cNvPr id="4" name="Slide Number Placeholder 3"/>
          <p:cNvSpPr>
            <a:spLocks noGrp="1"/>
          </p:cNvSpPr>
          <p:nvPr>
            <p:ph type="sldNum" sz="quarter" idx="12"/>
          </p:nvPr>
        </p:nvSpPr>
        <p:spPr/>
        <p:txBody>
          <a:bodyPr/>
          <a:lstStyle/>
          <a:p>
            <a:fld id="{0CFEC368-1D7A-4F81-ABF6-AE0E36BAF64C}" type="slidenum">
              <a:rPr lang="en-US" smtClean="0"/>
              <a:pPr/>
              <a:t>4</a:t>
            </a:fld>
            <a:endParaRPr lang="en-US"/>
          </a:p>
        </p:txBody>
      </p:sp>
    </p:spTree>
    <p:extLst>
      <p:ext uri="{BB962C8B-B14F-4D97-AF65-F5344CB8AC3E}">
        <p14:creationId xmlns:p14="http://schemas.microsoft.com/office/powerpoint/2010/main" val="3846978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Q2: Is </a:t>
            </a:r>
            <a:r>
              <a:rPr lang="en-US" altLang="zh-CN" dirty="0" err="1"/>
              <a:t>CatchSync</a:t>
            </a:r>
            <a:r>
              <a:rPr lang="en-US" altLang="zh-CN" dirty="0"/>
              <a:t> </a:t>
            </a:r>
            <a:r>
              <a:rPr lang="en-US" altLang="zh-CN" dirty="0" smtClean="0"/>
              <a:t>Catching </a:t>
            </a:r>
            <a:r>
              <a:rPr lang="en-US" altLang="zh-CN" dirty="0"/>
              <a:t>A</a:t>
            </a:r>
            <a:r>
              <a:rPr lang="en-US" altLang="zh-CN" dirty="0" smtClean="0"/>
              <a:t>ctually </a:t>
            </a:r>
            <a:r>
              <a:rPr lang="en-US" altLang="zh-CN" dirty="0"/>
              <a:t>F</a:t>
            </a:r>
            <a:r>
              <a:rPr lang="en-US" altLang="zh-CN" dirty="0" smtClean="0"/>
              <a:t>raudulent </a:t>
            </a:r>
            <a:r>
              <a:rPr lang="en-US" altLang="zh-CN" dirty="0"/>
              <a:t>U</a:t>
            </a:r>
            <a:r>
              <a:rPr lang="en-US" altLang="zh-CN" dirty="0" smtClean="0"/>
              <a:t>sers</a:t>
            </a:r>
            <a:r>
              <a:rPr lang="en-US" altLang="zh-CN" dirty="0"/>
              <a:t>?</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40</a:t>
            </a:fld>
            <a:endParaRPr lang="en-US"/>
          </a:p>
        </p:txBody>
      </p:sp>
      <p:pic>
        <p:nvPicPr>
          <p:cNvPr id="5"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2564904"/>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2000" y="2564904"/>
            <a:ext cx="4320000" cy="288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http://image.51wp.com/uploads/120413/3-1204132122241W.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64983" y="1686032"/>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Twitter bird logo 2012.sv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0538" y="1739999"/>
            <a:ext cx="888889" cy="720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表格 2"/>
          <p:cNvGraphicFramePr>
            <a:graphicFrameLocks noGrp="1"/>
          </p:cNvGraphicFramePr>
          <p:nvPr>
            <p:extLst>
              <p:ext uri="{D42A27DB-BD31-4B8C-83A1-F6EECF244321}">
                <p14:modId xmlns:p14="http://schemas.microsoft.com/office/powerpoint/2010/main" val="1793005838"/>
              </p:ext>
            </p:extLst>
          </p:nvPr>
        </p:nvGraphicFramePr>
        <p:xfrm>
          <a:off x="179513" y="5589240"/>
          <a:ext cx="8805470" cy="792480"/>
        </p:xfrm>
        <a:graphic>
          <a:graphicData uri="http://schemas.openxmlformats.org/drawingml/2006/table">
            <a:tbl>
              <a:tblPr firstRow="1" bandRow="1">
                <a:tableStyleId>{5C22544A-7EE6-4342-B048-85BDC9FD1C3A}</a:tableStyleId>
              </a:tblPr>
              <a:tblGrid>
                <a:gridCol w="2136598"/>
                <a:gridCol w="3067273"/>
                <a:gridCol w="3601599"/>
              </a:tblGrid>
              <a:tr h="370840">
                <a:tc rowSpan="2">
                  <a:txBody>
                    <a:bodyPr/>
                    <a:lstStyle/>
                    <a:p>
                      <a:pPr algn="ctr"/>
                      <a:r>
                        <a:rPr lang="en-US" altLang="zh-CN" sz="2000" dirty="0" smtClean="0"/>
                        <a:t>Recall = 80%</a:t>
                      </a:r>
                      <a:endParaRPr lang="zh-CN" altLang="en-US" sz="2000" dirty="0"/>
                    </a:p>
                  </a:txBody>
                  <a:tcPr/>
                </a:tc>
                <a:tc>
                  <a:txBody>
                    <a:bodyPr/>
                    <a:lstStyle/>
                    <a:p>
                      <a:pPr algn="ctr"/>
                      <a:r>
                        <a:rPr lang="en-US" altLang="zh-CN" sz="2000" dirty="0" smtClean="0"/>
                        <a:t>Precision in Twitter</a:t>
                      </a:r>
                      <a:endParaRPr lang="zh-CN" altLang="en-US" sz="2000" dirty="0"/>
                    </a:p>
                  </a:txBody>
                  <a:tcPr/>
                </a:tc>
                <a:tc>
                  <a:txBody>
                    <a:bodyPr/>
                    <a:lstStyle/>
                    <a:p>
                      <a:pPr algn="ctr"/>
                      <a:r>
                        <a:rPr lang="en-US" altLang="zh-CN" sz="2000" dirty="0" smtClean="0"/>
                        <a:t>Precision in </a:t>
                      </a:r>
                      <a:r>
                        <a:rPr lang="en-US" altLang="zh-CN" sz="2000" dirty="0" err="1" smtClean="0"/>
                        <a:t>Tencent</a:t>
                      </a:r>
                      <a:r>
                        <a:rPr lang="en-US" altLang="zh-CN" sz="2000" dirty="0" smtClean="0"/>
                        <a:t> </a:t>
                      </a:r>
                      <a:r>
                        <a:rPr lang="en-US" altLang="zh-CN" sz="2000" dirty="0" err="1" smtClean="0"/>
                        <a:t>Weibo</a:t>
                      </a:r>
                      <a:endParaRPr lang="zh-CN" altLang="en-US" sz="2000" dirty="0"/>
                    </a:p>
                  </a:txBody>
                  <a:tcPr/>
                </a:tc>
              </a:tr>
              <a:tr h="370840">
                <a:tc vMerge="1">
                  <a:txBody>
                    <a:bodyPr/>
                    <a:lstStyle/>
                    <a:p>
                      <a:endParaRPr lang="zh-CN" altLang="en-US" dirty="0"/>
                    </a:p>
                  </a:txBody>
                  <a:tcPr/>
                </a:tc>
                <a:tc>
                  <a:txBody>
                    <a:bodyPr/>
                    <a:lstStyle/>
                    <a:p>
                      <a:pPr algn="ctr"/>
                      <a:r>
                        <a:rPr lang="zh-CN" altLang="zh-CN" sz="2000" dirty="0" smtClean="0"/>
                        <a:t>8</a:t>
                      </a:r>
                      <a:r>
                        <a:rPr lang="en-US" altLang="zh-CN" sz="2000" dirty="0" smtClean="0"/>
                        <a:t>3.5%</a:t>
                      </a:r>
                      <a:endParaRPr lang="zh-CN" altLang="en-US" sz="2000" dirty="0"/>
                    </a:p>
                  </a:txBody>
                  <a:tcPr/>
                </a:tc>
                <a:tc>
                  <a:txBody>
                    <a:bodyPr/>
                    <a:lstStyle/>
                    <a:p>
                      <a:pPr algn="ctr"/>
                      <a:r>
                        <a:rPr lang="zh-CN" altLang="zh-CN" sz="2000" dirty="0" smtClean="0"/>
                        <a:t>7</a:t>
                      </a:r>
                      <a:r>
                        <a:rPr lang="en-US" altLang="zh-CN" sz="2000" dirty="0" smtClean="0"/>
                        <a:t>9.4%</a:t>
                      </a:r>
                      <a:endParaRPr lang="zh-CN" altLang="en-US" sz="2000" dirty="0"/>
                    </a:p>
                  </a:txBody>
                  <a:tcPr/>
                </a:tc>
              </a:tr>
            </a:tbl>
          </a:graphicData>
        </a:graphic>
      </p:graphicFrame>
    </p:spTree>
    <p:extLst>
      <p:ext uri="{BB962C8B-B14F-4D97-AF65-F5344CB8AC3E}">
        <p14:creationId xmlns:p14="http://schemas.microsoft.com/office/powerpoint/2010/main" val="15361370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Q3: Is </a:t>
            </a:r>
            <a:r>
              <a:rPr lang="en-US" altLang="zh-CN" sz="3600" dirty="0" err="1"/>
              <a:t>CatchSync</a:t>
            </a:r>
            <a:r>
              <a:rPr lang="en-US" altLang="zh-CN" sz="3600" dirty="0"/>
              <a:t> </a:t>
            </a:r>
            <a:r>
              <a:rPr lang="en-US" altLang="zh-CN" sz="3600" dirty="0" smtClean="0"/>
              <a:t>Robust</a:t>
            </a:r>
            <a:r>
              <a:rPr lang="zh-CN" altLang="en-US" sz="3600" dirty="0" smtClean="0"/>
              <a:t> </a:t>
            </a:r>
            <a:r>
              <a:rPr lang="en-US" altLang="zh-CN" sz="3600" dirty="0" smtClean="0"/>
              <a:t>to</a:t>
            </a:r>
            <a:r>
              <a:rPr lang="zh-CN" altLang="en-US" sz="3600" dirty="0" smtClean="0"/>
              <a:t> </a:t>
            </a:r>
            <a:r>
              <a:rPr lang="en-US" altLang="zh-CN" sz="3600" dirty="0" smtClean="0"/>
              <a:t>Camouflage?</a:t>
            </a:r>
            <a:endParaRPr lang="en-US" sz="3600"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41</a:t>
            </a:fld>
            <a:endParaRPr lang="en-US"/>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12" y="1639537"/>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253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2082" y="2866115"/>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584" y="3254106"/>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81112" y="2408806"/>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3526" y="2031924"/>
            <a:ext cx="372414"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81112" y="3718866"/>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0" idx="3"/>
            <a:endCxn id="12" idx="1"/>
          </p:cNvCxnSpPr>
          <p:nvPr/>
        </p:nvCxnSpPr>
        <p:spPr>
          <a:xfrm flipV="1">
            <a:off x="1896580" y="2768806"/>
            <a:ext cx="1984532" cy="4573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14" idx="1"/>
          </p:cNvCxnSpPr>
          <p:nvPr/>
        </p:nvCxnSpPr>
        <p:spPr>
          <a:xfrm>
            <a:off x="1896580" y="3226115"/>
            <a:ext cx="1984532" cy="94275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9"/>
          <p:cNvCxnSpPr>
            <a:stCxn id="10" idx="3"/>
            <a:endCxn id="1026" idx="1"/>
          </p:cNvCxnSpPr>
          <p:nvPr/>
        </p:nvCxnSpPr>
        <p:spPr>
          <a:xfrm>
            <a:off x="1896580" y="3226115"/>
            <a:ext cx="1984532" cy="232008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41"/>
          <p:cNvSpPr/>
          <p:nvPr/>
        </p:nvSpPr>
        <p:spPr>
          <a:xfrm>
            <a:off x="5724128" y="2009286"/>
            <a:ext cx="1322221"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Target</a:t>
            </a:r>
            <a:endParaRPr lang="en-US" sz="3200" dirty="0"/>
          </a:p>
        </p:txBody>
      </p:sp>
      <p:sp>
        <p:nvSpPr>
          <p:cNvPr id="29" name="Rectangle 41"/>
          <p:cNvSpPr/>
          <p:nvPr/>
        </p:nvSpPr>
        <p:spPr>
          <a:xfrm>
            <a:off x="5698192" y="3540511"/>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sp>
        <p:nvSpPr>
          <p:cNvPr id="30" name="Rectangle 41"/>
          <p:cNvSpPr/>
          <p:nvPr/>
        </p:nvSpPr>
        <p:spPr>
          <a:xfrm>
            <a:off x="5724128" y="5005945"/>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1026"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1112" y="5096195"/>
            <a:ext cx="720000" cy="9000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alexbeutel.com/images/pic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5940" y="5096195"/>
            <a:ext cx="7335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4866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Q3: Is </a:t>
            </a:r>
            <a:r>
              <a:rPr lang="en-US" altLang="zh-CN" dirty="0" err="1"/>
              <a:t>CatchSync</a:t>
            </a:r>
            <a:r>
              <a:rPr lang="en-US" altLang="zh-CN" dirty="0"/>
              <a:t> Robust</a:t>
            </a:r>
            <a:r>
              <a:rPr lang="zh-CN" altLang="en-US" dirty="0"/>
              <a:t> </a:t>
            </a:r>
            <a:r>
              <a:rPr lang="en-US" altLang="zh-CN" dirty="0"/>
              <a:t>to</a:t>
            </a:r>
            <a:r>
              <a:rPr lang="zh-CN" altLang="en-US" dirty="0"/>
              <a:t> </a:t>
            </a:r>
            <a:r>
              <a:rPr lang="en-US" altLang="zh-CN" dirty="0"/>
              <a:t>Camouflage?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42</a:t>
            </a:fld>
            <a:endParaRPr 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92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五角星 7"/>
          <p:cNvSpPr/>
          <p:nvPr/>
        </p:nvSpPr>
        <p:spPr>
          <a:xfrm>
            <a:off x="5371885" y="3140968"/>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915816" y="352102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2834844"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2790456" y="401993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8805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5135"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058472"/>
            <a:ext cx="4320000" cy="43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normAutofit fontScale="90000"/>
          </a:bodyPr>
          <a:lstStyle/>
          <a:p>
            <a:r>
              <a:rPr lang="en-US" altLang="zh-CN" dirty="0"/>
              <a:t>Q3: Is </a:t>
            </a:r>
            <a:r>
              <a:rPr lang="en-US" altLang="zh-CN" dirty="0" err="1"/>
              <a:t>CatchSync</a:t>
            </a:r>
            <a:r>
              <a:rPr lang="en-US" altLang="zh-CN" dirty="0"/>
              <a:t> Robust</a:t>
            </a:r>
            <a:r>
              <a:rPr lang="zh-CN" altLang="en-US" dirty="0"/>
              <a:t> </a:t>
            </a:r>
            <a:r>
              <a:rPr lang="en-US" altLang="zh-CN" dirty="0"/>
              <a:t>to</a:t>
            </a:r>
            <a:r>
              <a:rPr lang="zh-CN" altLang="en-US" dirty="0"/>
              <a:t> </a:t>
            </a:r>
            <a:r>
              <a:rPr lang="en-US" altLang="zh-CN" dirty="0"/>
              <a:t>Camouflage?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43</a:t>
            </a:fld>
            <a:endParaRPr lang="en-US"/>
          </a:p>
        </p:txBody>
      </p:sp>
      <p:sp>
        <p:nvSpPr>
          <p:cNvPr id="8" name="五角星 7"/>
          <p:cNvSpPr/>
          <p:nvPr/>
        </p:nvSpPr>
        <p:spPr>
          <a:xfrm>
            <a:off x="5328208" y="4393276"/>
            <a:ext cx="360040" cy="3757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3193848" y="377269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a:off x="3112876" y="4024364"/>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a:off x="3068488" y="4271602"/>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a:off x="3262293" y="2952206"/>
            <a:ext cx="216024" cy="198540"/>
          </a:xfrm>
          <a:prstGeom prst="triangle">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334761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Q3: Is </a:t>
            </a:r>
            <a:r>
              <a:rPr lang="en-US" altLang="zh-CN" dirty="0" err="1"/>
              <a:t>CatchSync</a:t>
            </a:r>
            <a:r>
              <a:rPr lang="en-US" altLang="zh-CN" dirty="0"/>
              <a:t> Robust</a:t>
            </a:r>
            <a:r>
              <a:rPr lang="zh-CN" altLang="en-US" dirty="0"/>
              <a:t> </a:t>
            </a:r>
            <a:r>
              <a:rPr lang="en-US" altLang="zh-CN" dirty="0"/>
              <a:t>to</a:t>
            </a:r>
            <a:r>
              <a:rPr lang="zh-CN" altLang="en-US" dirty="0"/>
              <a:t> </a:t>
            </a:r>
            <a:r>
              <a:rPr lang="en-US" altLang="zh-CN" dirty="0"/>
              <a:t>Camouflage?</a:t>
            </a:r>
            <a:endParaRPr lang="zh-CN" altLang="en-US" dirty="0"/>
          </a:p>
        </p:txBody>
      </p:sp>
      <p:sp>
        <p:nvSpPr>
          <p:cNvPr id="4" name="灯片编号占位符 3"/>
          <p:cNvSpPr>
            <a:spLocks noGrp="1"/>
          </p:cNvSpPr>
          <p:nvPr>
            <p:ph type="sldNum" sz="quarter" idx="12"/>
          </p:nvPr>
        </p:nvSpPr>
        <p:spPr/>
        <p:txBody>
          <a:bodyPr/>
          <a:lstStyle/>
          <a:p>
            <a:fld id="{0CFEC368-1D7A-4F81-ABF6-AE0E36BAF64C}" type="slidenum">
              <a:rPr lang="en-US" smtClean="0"/>
              <a:pPr/>
              <a:t>44</a:t>
            </a:fld>
            <a:endParaRPr lang="en-US"/>
          </a:p>
        </p:txBody>
      </p:sp>
      <p:pic>
        <p:nvPicPr>
          <p:cNvPr id="1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3193379"/>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1602" y="3212976"/>
            <a:ext cx="432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154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350" y="1875408"/>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852" y="2263399"/>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3" descr="Barack Obam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07469" y="1788139"/>
            <a:ext cx="900000" cy="90000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19"/>
          <p:cNvCxnSpPr>
            <a:stCxn id="20" idx="3"/>
            <a:endCxn id="22" idx="1"/>
          </p:cNvCxnSpPr>
          <p:nvPr/>
        </p:nvCxnSpPr>
        <p:spPr>
          <a:xfrm>
            <a:off x="1417848" y="2235408"/>
            <a:ext cx="2289621" cy="273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9"/>
          <p:cNvCxnSpPr>
            <a:stCxn id="29" idx="3"/>
            <a:endCxn id="25" idx="1"/>
          </p:cNvCxnSpPr>
          <p:nvPr/>
        </p:nvCxnSpPr>
        <p:spPr>
          <a:xfrm>
            <a:off x="6031380" y="2216342"/>
            <a:ext cx="2271702"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41"/>
          <p:cNvSpPr/>
          <p:nvPr/>
        </p:nvSpPr>
        <p:spPr>
          <a:xfrm>
            <a:off x="5962749" y="1714267"/>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Random</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8"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152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96882" y="1856342"/>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62384" y="2244333"/>
            <a:ext cx="534498" cy="72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Rectangle 41"/>
          <p:cNvSpPr/>
          <p:nvPr/>
        </p:nvSpPr>
        <p:spPr>
          <a:xfrm>
            <a:off x="1405236" y="1679124"/>
            <a:ext cx="2302233"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solidFill>
                  <a:srgbClr val="FF0000"/>
                </a:solidFill>
                <a:latin typeface="Arial" panose="020B0604020202020204" pitchFamily="34" charset="0"/>
                <a:ea typeface="微软雅黑" panose="020B0503020204020204" pitchFamily="34" charset="-122"/>
                <a:cs typeface="Arial" panose="020B0604020202020204" pitchFamily="34" charset="0"/>
              </a:rPr>
              <a:t>Popular</a:t>
            </a:r>
          </a:p>
          <a:p>
            <a:r>
              <a:rPr lang="en-US" sz="3200" dirty="0" smtClean="0">
                <a:latin typeface="Arial" panose="020B0604020202020204" pitchFamily="34" charset="0"/>
                <a:ea typeface="微软雅黑" panose="020B0503020204020204" pitchFamily="34" charset="-122"/>
                <a:cs typeface="Arial" panose="020B0604020202020204" pitchFamily="34" charset="0"/>
              </a:rPr>
              <a:t>camouflage</a:t>
            </a:r>
            <a:endParaRPr lang="en-US" sz="3200" dirty="0"/>
          </a:p>
        </p:txBody>
      </p:sp>
      <p:pic>
        <p:nvPicPr>
          <p:cNvPr id="25" name="Picture 2" descr="http://www.meng-jiang.com/images/me.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03082" y="1766342"/>
            <a:ext cx="720000" cy="9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053900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a:t>
            </a:r>
            <a:endParaRPr lang="zh-CN" altLang="en-US" dirty="0"/>
          </a:p>
        </p:txBody>
      </p:sp>
      <p:sp>
        <p:nvSpPr>
          <p:cNvPr id="3" name="内容占位符 2"/>
          <p:cNvSpPr>
            <a:spLocks noGrp="1"/>
          </p:cNvSpPr>
          <p:nvPr>
            <p:ph idx="1"/>
          </p:nvPr>
        </p:nvSpPr>
        <p:spPr/>
        <p:txBody>
          <a:bodyPr>
            <a:normAutofit/>
          </a:bodyPr>
          <a:lstStyle/>
          <a:p>
            <a:r>
              <a:rPr lang="en-US" altLang="zh-CN" sz="3200" dirty="0" smtClean="0"/>
              <a:t>Goals</a:t>
            </a:r>
          </a:p>
          <a:p>
            <a:pPr lvl="1"/>
            <a:r>
              <a:rPr lang="en-US" altLang="zh-CN" sz="2800" dirty="0"/>
              <a:t>G1. Find </a:t>
            </a:r>
            <a:r>
              <a:rPr lang="en-US" altLang="zh-CN" sz="2800" dirty="0">
                <a:solidFill>
                  <a:srgbClr val="FF0000"/>
                </a:solidFill>
              </a:rPr>
              <a:t>patterns</a:t>
            </a:r>
            <a:r>
              <a:rPr lang="en-US" altLang="zh-CN" sz="2800" dirty="0"/>
              <a:t> that </a:t>
            </a:r>
            <a:r>
              <a:rPr lang="en-US" altLang="zh-CN" sz="2800" dirty="0">
                <a:solidFill>
                  <a:srgbClr val="7030A0"/>
                </a:solidFill>
              </a:rPr>
              <a:t>distinguish</a:t>
            </a:r>
            <a:r>
              <a:rPr lang="en-US" altLang="zh-CN" sz="2800" dirty="0"/>
              <a:t> fraudulent user behavior from normal </a:t>
            </a:r>
            <a:r>
              <a:rPr lang="en-US" altLang="zh-CN" sz="2800" dirty="0" smtClean="0"/>
              <a:t>behavior</a:t>
            </a:r>
          </a:p>
          <a:p>
            <a:pPr lvl="1"/>
            <a:r>
              <a:rPr lang="en-US" altLang="zh-CN" sz="2800" b="1" dirty="0" smtClean="0"/>
              <a:t>A1: Synchronized &amp; Abnormal!</a:t>
            </a:r>
            <a:endParaRPr lang="en-US" altLang="zh-CN" sz="2800" b="1" dirty="0"/>
          </a:p>
          <a:p>
            <a:pPr lvl="1"/>
            <a:r>
              <a:rPr lang="en-US" altLang="zh-CN" sz="2800" dirty="0"/>
              <a:t>G2. Design </a:t>
            </a:r>
            <a:r>
              <a:rPr lang="en-US" altLang="zh-CN" sz="2800" dirty="0">
                <a:solidFill>
                  <a:srgbClr val="FF0000"/>
                </a:solidFill>
              </a:rPr>
              <a:t>algorithms</a:t>
            </a:r>
            <a:r>
              <a:rPr lang="en-US" altLang="zh-CN" sz="2800" dirty="0"/>
              <a:t> that </a:t>
            </a:r>
            <a:r>
              <a:rPr lang="en-US" altLang="zh-CN" sz="2800" dirty="0">
                <a:solidFill>
                  <a:srgbClr val="7030A0"/>
                </a:solidFill>
              </a:rPr>
              <a:t>catch</a:t>
            </a:r>
            <a:r>
              <a:rPr lang="en-US" altLang="zh-CN" sz="2800" dirty="0"/>
              <a:t> </a:t>
            </a:r>
            <a:r>
              <a:rPr lang="en-US" altLang="zh-CN" sz="2800" dirty="0" smtClean="0"/>
              <a:t>fraudsters</a:t>
            </a:r>
          </a:p>
          <a:p>
            <a:pPr lvl="1"/>
            <a:r>
              <a:rPr lang="en-US" altLang="zh-CN" sz="2800" b="1" dirty="0" smtClean="0"/>
              <a:t>A2: </a:t>
            </a:r>
            <a:r>
              <a:rPr lang="en-US" altLang="zh-CN" sz="2800" b="1" dirty="0" err="1" smtClean="0"/>
              <a:t>CatchSync</a:t>
            </a:r>
            <a:r>
              <a:rPr lang="en-US" altLang="zh-CN" sz="2800" b="1" dirty="0" smtClean="0"/>
              <a:t>!</a:t>
            </a:r>
          </a:p>
          <a:p>
            <a:pPr lvl="2"/>
            <a:r>
              <a:rPr lang="en-US" altLang="zh-CN" sz="2400" b="1" dirty="0"/>
              <a:t>R</a:t>
            </a:r>
            <a:r>
              <a:rPr lang="en-US" altLang="zh-CN" sz="2400" b="1" dirty="0" smtClean="0"/>
              <a:t>emove spikes</a:t>
            </a:r>
          </a:p>
          <a:p>
            <a:pPr lvl="2"/>
            <a:r>
              <a:rPr lang="en-US" altLang="zh-CN" sz="2400" b="1" dirty="0" smtClean="0"/>
              <a:t>Content free</a:t>
            </a:r>
          </a:p>
          <a:p>
            <a:pPr lvl="2"/>
            <a:r>
              <a:rPr lang="en-US" altLang="zh-CN" sz="2400" b="1" dirty="0" smtClean="0"/>
              <a:t>Robust to camouflage</a:t>
            </a:r>
            <a:endParaRPr lang="zh-CN" altLang="en-US" sz="2800" b="1" dirty="0"/>
          </a:p>
        </p:txBody>
      </p:sp>
      <p:sp>
        <p:nvSpPr>
          <p:cNvPr id="4" name="灯片编号占位符 3"/>
          <p:cNvSpPr>
            <a:spLocks noGrp="1"/>
          </p:cNvSpPr>
          <p:nvPr>
            <p:ph type="sldNum" sz="quarter" idx="12"/>
          </p:nvPr>
        </p:nvSpPr>
        <p:spPr/>
        <p:txBody>
          <a:bodyPr/>
          <a:lstStyle/>
          <a:p>
            <a:fld id="{0CFEC368-1D7A-4F81-ABF6-AE0E36BAF64C}" type="slidenum">
              <a:rPr lang="en-US" smtClean="0"/>
              <a:pPr/>
              <a:t>45</a:t>
            </a:fld>
            <a:endParaRPr lang="en-US"/>
          </a:p>
        </p:txBody>
      </p:sp>
    </p:spTree>
    <p:extLst>
      <p:ext uri="{BB962C8B-B14F-4D97-AF65-F5344CB8AC3E}">
        <p14:creationId xmlns:p14="http://schemas.microsoft.com/office/powerpoint/2010/main" val="40746170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865" y="-743831"/>
            <a:ext cx="7772400" cy="2200275"/>
          </a:xfrm>
        </p:spPr>
        <p:txBody>
          <a:bodyPr/>
          <a:lstStyle/>
          <a:p>
            <a:r>
              <a:rPr lang="en-US" cap="none" dirty="0" smtClean="0"/>
              <a:t>Questions?</a:t>
            </a:r>
            <a:endParaRPr lang="en-US" cap="none" dirty="0"/>
          </a:p>
        </p:txBody>
      </p:sp>
      <p:sp>
        <p:nvSpPr>
          <p:cNvPr id="5" name="Title 1"/>
          <p:cNvSpPr txBox="1">
            <a:spLocks/>
          </p:cNvSpPr>
          <p:nvPr/>
        </p:nvSpPr>
        <p:spPr>
          <a:xfrm>
            <a:off x="379282" y="2199570"/>
            <a:ext cx="8229600" cy="2647802"/>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altLang="zh-CN" sz="3200" dirty="0" smtClean="0">
                <a:latin typeface="+mn-lt"/>
              </a:rPr>
              <a:t>Meng Jiang</a:t>
            </a:r>
            <a:endParaRPr lang="en-US" sz="3200" dirty="0" smtClean="0">
              <a:latin typeface="+mn-lt"/>
            </a:endParaRPr>
          </a:p>
          <a:p>
            <a:r>
              <a:rPr lang="en-US" sz="3200" dirty="0" smtClean="0">
                <a:latin typeface="+mn-lt"/>
              </a:rPr>
              <a:t>mjiang89@gmail.com</a:t>
            </a:r>
          </a:p>
          <a:p>
            <a:r>
              <a:rPr lang="en-US" sz="3200" spc="0" dirty="0"/>
              <a:t>http://</a:t>
            </a:r>
            <a:r>
              <a:rPr lang="en-US" sz="3200" spc="0" dirty="0" smtClean="0"/>
              <a:t>www.meng-jiang.com</a:t>
            </a:r>
          </a:p>
          <a:p>
            <a:endParaRPr lang="en-US" sz="3200" spc="0" dirty="0" smtClean="0"/>
          </a:p>
        </p:txBody>
      </p:sp>
      <p:cxnSp>
        <p:nvCxnSpPr>
          <p:cNvPr id="16" name="Straight Connector 15"/>
          <p:cNvCxnSpPr/>
          <p:nvPr/>
        </p:nvCxnSpPr>
        <p:spPr>
          <a:xfrm flipV="1">
            <a:off x="0" y="4597433"/>
            <a:ext cx="9144000" cy="0"/>
          </a:xfrm>
          <a:prstGeom prst="line">
            <a:avLst/>
          </a:prstGeom>
          <a:ln>
            <a:solidFill>
              <a:srgbClr val="F0F0D7"/>
            </a:solidFill>
            <a:prstDash val="solid"/>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0CFEC368-1D7A-4F81-ABF6-AE0E36BAF64C}" type="slidenum">
              <a:rPr lang="en-US" smtClean="0"/>
              <a:pPr/>
              <a:t>46</a:t>
            </a:fld>
            <a:endParaRPr lang="en-US"/>
          </a:p>
        </p:txBody>
      </p:sp>
      <p:pic>
        <p:nvPicPr>
          <p:cNvPr id="1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7896" y="541649"/>
            <a:ext cx="1078992" cy="107899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84110" y="538385"/>
            <a:ext cx="1078992" cy="1078992"/>
          </a:xfrm>
          <a:prstGeom prst="rect">
            <a:avLst/>
          </a:prstGeom>
          <a:noFill/>
          <a:ln w="285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6178" y="1788244"/>
            <a:ext cx="1078992" cy="1216907"/>
          </a:xfrm>
          <a:prstGeom prst="rect">
            <a:avLst/>
          </a:prstGeom>
          <a:ln w="28575">
            <a:solidFill>
              <a:schemeClr val="tx1"/>
            </a:solidFill>
          </a:ln>
        </p:spPr>
      </p:pic>
      <p:pic>
        <p:nvPicPr>
          <p:cNvPr id="25" name="Picture 2" descr="http://alexbeutel.com/images/pic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0047" y="1718293"/>
            <a:ext cx="1078992" cy="1323917"/>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26" name="Picture 2" descr="http://t1.gstatic.com/images?q=tbn:ANd9GcS--Z2tjZx2hn4UJjZ01orZ71dXMOBk49_50y6ZGr4Ciw6sONTl"/>
          <p:cNvPicPr>
            <a:picLocks noChangeAspect="1" noChangeArrowheads="1"/>
          </p:cNvPicPr>
          <p:nvPr/>
        </p:nvPicPr>
        <p:blipFill>
          <a:blip r:embed="rId7" cstate="print"/>
          <a:srcRect/>
          <a:stretch>
            <a:fillRect/>
          </a:stretch>
        </p:blipFill>
        <p:spPr bwMode="auto">
          <a:xfrm>
            <a:off x="8151682" y="1887272"/>
            <a:ext cx="914400" cy="1018849"/>
          </a:xfrm>
          <a:prstGeom prst="rect">
            <a:avLst/>
          </a:prstGeom>
          <a:noFill/>
          <a:ln w="28575">
            <a:solidFill>
              <a:schemeClr val="tx1"/>
            </a:solidFill>
          </a:ln>
        </p:spPr>
      </p:pic>
      <p:pic>
        <p:nvPicPr>
          <p:cNvPr id="27" name="Picture 7" descr="http://img851.ph.126.net/pAtEZ0W4R_QkIG_2bjEEyA==/271623352525885151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145745" y="609321"/>
            <a:ext cx="914400" cy="918059"/>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stretch>
            <a:fillRect/>
          </a:stretch>
        </p:blipFill>
        <p:spPr>
          <a:xfrm>
            <a:off x="3377052" y="4847372"/>
            <a:ext cx="2436785" cy="1828800"/>
          </a:xfrm>
          <a:prstGeom prst="rect">
            <a:avLst/>
          </a:prstGeom>
        </p:spPr>
      </p:pic>
      <p:pic>
        <p:nvPicPr>
          <p:cNvPr id="9" name="Picture 8"/>
          <p:cNvPicPr>
            <a:picLocks noChangeAspect="1"/>
          </p:cNvPicPr>
          <p:nvPr/>
        </p:nvPicPr>
        <p:blipFill>
          <a:blip r:embed="rId10"/>
          <a:stretch>
            <a:fillRect/>
          </a:stretch>
        </p:blipFill>
        <p:spPr>
          <a:xfrm>
            <a:off x="505684" y="4847372"/>
            <a:ext cx="2430347" cy="1828800"/>
          </a:xfrm>
          <a:prstGeom prst="rect">
            <a:avLst/>
          </a:prstGeom>
        </p:spPr>
      </p:pic>
      <p:pic>
        <p:nvPicPr>
          <p:cNvPr id="3" name="Picture 2"/>
          <p:cNvPicPr>
            <a:picLocks noChangeAspect="1"/>
          </p:cNvPicPr>
          <p:nvPr/>
        </p:nvPicPr>
        <p:blipFill>
          <a:blip r:embed="rId11"/>
          <a:stretch>
            <a:fillRect/>
          </a:stretch>
        </p:blipFill>
        <p:spPr>
          <a:xfrm>
            <a:off x="6176789" y="4847372"/>
            <a:ext cx="2443397" cy="1828800"/>
          </a:xfrm>
          <a:prstGeom prst="rect">
            <a:avLst/>
          </a:prstGeom>
        </p:spPr>
      </p:pic>
    </p:spTree>
    <p:extLst>
      <p:ext uri="{BB962C8B-B14F-4D97-AF65-F5344CB8AC3E}">
        <p14:creationId xmlns:p14="http://schemas.microsoft.com/office/powerpoint/2010/main" val="281247876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200" y="1684863"/>
            <a:ext cx="8229600" cy="912515"/>
          </a:xfrm>
          <a:prstGeom prst="rect">
            <a:avLst/>
          </a:prstGeom>
          <a:solidFill>
            <a:srgbClr val="FFFF00"/>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b="1" dirty="0" smtClean="0">
                <a:solidFill>
                  <a:srgbClr val="7030A0"/>
                </a:solidFill>
              </a:rPr>
              <a:t> 1. Background</a:t>
            </a:r>
            <a:endParaRPr lang="en-US" sz="4400" b="1" dirty="0">
              <a:solidFill>
                <a:srgbClr val="7030A0"/>
              </a:solidFill>
            </a:endParaRPr>
          </a:p>
        </p:txBody>
      </p:sp>
      <p:sp>
        <p:nvSpPr>
          <p:cNvPr id="7" name="Title 1"/>
          <p:cNvSpPr>
            <a:spLocks noGrp="1"/>
          </p:cNvSpPr>
          <p:nvPr>
            <p:ph type="title"/>
          </p:nvPr>
        </p:nvSpPr>
        <p:spPr>
          <a:xfrm>
            <a:off x="457200" y="533400"/>
            <a:ext cx="8229600" cy="990600"/>
          </a:xfrm>
        </p:spPr>
        <p:txBody>
          <a:bodyPr/>
          <a:lstStyle/>
          <a:p>
            <a:r>
              <a:rPr lang="en-US" dirty="0" smtClean="0"/>
              <a:t>Outline</a:t>
            </a:r>
            <a:endParaRPr lang="en-US" dirty="0"/>
          </a:p>
        </p:txBody>
      </p:sp>
      <p:sp>
        <p:nvSpPr>
          <p:cNvPr id="8" name="Rectangle 7"/>
          <p:cNvSpPr/>
          <p:nvPr/>
        </p:nvSpPr>
        <p:spPr>
          <a:xfrm>
            <a:off x="457200" y="2692400"/>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2. Fraudulent Pattern</a:t>
            </a:r>
            <a:endParaRPr lang="en-US" sz="4400" dirty="0">
              <a:solidFill>
                <a:srgbClr val="7030A0"/>
              </a:solidFill>
            </a:endParaRPr>
          </a:p>
        </p:txBody>
      </p:sp>
      <p:sp>
        <p:nvSpPr>
          <p:cNvPr id="9" name="Rectangle 8"/>
          <p:cNvSpPr/>
          <p:nvPr/>
        </p:nvSpPr>
        <p:spPr>
          <a:xfrm>
            <a:off x="457200" y="369654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3. The Algorithm</a:t>
            </a:r>
            <a:endParaRPr lang="en-US" sz="4400" dirty="0">
              <a:solidFill>
                <a:srgbClr val="7030A0"/>
              </a:solidFill>
            </a:endParaRPr>
          </a:p>
        </p:txBody>
      </p:sp>
      <p:sp>
        <p:nvSpPr>
          <p:cNvPr id="10" name="Rectangle 9"/>
          <p:cNvSpPr/>
          <p:nvPr/>
        </p:nvSpPr>
        <p:spPr>
          <a:xfrm>
            <a:off x="457200" y="4702383"/>
            <a:ext cx="8229600" cy="912515"/>
          </a:xfrm>
          <a:prstGeom prst="rect">
            <a:avLst/>
          </a:prstGeom>
          <a:solidFill>
            <a:srgbClr val="F3F2DE">
              <a:alpha val="85000"/>
            </a:srgbClr>
          </a:solidFill>
          <a:ln w="19050">
            <a:solidFill>
              <a:srgbClr val="7030A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400" dirty="0" smtClean="0">
                <a:solidFill>
                  <a:srgbClr val="7030A0"/>
                </a:solidFill>
              </a:rPr>
              <a:t> 4. Experiments</a:t>
            </a:r>
            <a:endParaRPr lang="en-US" sz="4400" dirty="0">
              <a:solidFill>
                <a:srgbClr val="7030A0"/>
              </a:solidFill>
            </a:endParaRPr>
          </a:p>
        </p:txBody>
      </p:sp>
      <p:sp>
        <p:nvSpPr>
          <p:cNvPr id="12" name="Slide Number Placeholder 11"/>
          <p:cNvSpPr>
            <a:spLocks noGrp="1"/>
          </p:cNvSpPr>
          <p:nvPr>
            <p:ph type="sldNum" sz="quarter" idx="12"/>
          </p:nvPr>
        </p:nvSpPr>
        <p:spPr/>
        <p:txBody>
          <a:bodyPr/>
          <a:lstStyle/>
          <a:p>
            <a:fld id="{0CFEC368-1D7A-4F81-ABF6-AE0E36BAF64C}" type="slidenum">
              <a:rPr lang="en-US" smtClean="0"/>
              <a:pPr/>
              <a:t>5</a:t>
            </a:fld>
            <a:endParaRPr lang="en-US"/>
          </a:p>
        </p:txBody>
      </p:sp>
    </p:spTree>
    <p:extLst>
      <p:ext uri="{BB962C8B-B14F-4D97-AF65-F5344CB8AC3E}">
        <p14:creationId xmlns:p14="http://schemas.microsoft.com/office/powerpoint/2010/main" val="15631021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9" name="Content Placeholder 8"/>
          <p:cNvSpPr>
            <a:spLocks noGrp="1"/>
          </p:cNvSpPr>
          <p:nvPr>
            <p:ph idx="1"/>
          </p:nvPr>
        </p:nvSpPr>
        <p:spPr/>
        <p:txBody>
          <a:bodyPr>
            <a:normAutofit/>
          </a:bodyPr>
          <a:lstStyle/>
          <a:p>
            <a:r>
              <a:rPr lang="en-US" altLang="zh-CN" sz="3200" dirty="0" smtClean="0"/>
              <a:t>Power-law distribution</a:t>
            </a:r>
          </a:p>
        </p:txBody>
      </p:sp>
      <p:sp>
        <p:nvSpPr>
          <p:cNvPr id="4" name="Slide Number Placeholder 3"/>
          <p:cNvSpPr>
            <a:spLocks noGrp="1"/>
          </p:cNvSpPr>
          <p:nvPr>
            <p:ph type="sldNum" sz="quarter" idx="12"/>
          </p:nvPr>
        </p:nvSpPr>
        <p:spPr/>
        <p:txBody>
          <a:bodyPr/>
          <a:lstStyle/>
          <a:p>
            <a:fld id="{0CFEC368-1D7A-4F81-ABF6-AE0E36BAF64C}" type="slidenum">
              <a:rPr lang="en-US" smtClean="0"/>
              <a:pPr/>
              <a:t>6</a:t>
            </a:fld>
            <a:endParaRPr lang="en-US"/>
          </a:p>
        </p:txBody>
      </p:sp>
      <p:graphicFrame>
        <p:nvGraphicFramePr>
          <p:cNvPr id="12" name="表格 4"/>
          <p:cNvGraphicFramePr>
            <a:graphicFrameLocks noGrp="1"/>
          </p:cNvGraphicFramePr>
          <p:nvPr>
            <p:extLst>
              <p:ext uri="{D42A27DB-BD31-4B8C-83A1-F6EECF244321}">
                <p14:modId xmlns:p14="http://schemas.microsoft.com/office/powerpoint/2010/main" val="2361546233"/>
              </p:ext>
            </p:extLst>
          </p:nvPr>
        </p:nvGraphicFramePr>
        <p:xfrm>
          <a:off x="215907" y="2521702"/>
          <a:ext cx="8444934" cy="3134716"/>
        </p:xfrm>
        <a:graphic>
          <a:graphicData uri="http://schemas.openxmlformats.org/drawingml/2006/table">
            <a:tbl>
              <a:tblPr firstRow="1" bandRow="1">
                <a:tableStyleId>{5940675A-B579-460E-94D1-54222C63F5DA}</a:tableStyleId>
              </a:tblPr>
              <a:tblGrid>
                <a:gridCol w="2814978"/>
                <a:gridCol w="2814978"/>
                <a:gridCol w="2814978"/>
              </a:tblGrid>
              <a:tr h="626271">
                <a:tc>
                  <a:txBody>
                    <a:bodyPr/>
                    <a:lstStyle/>
                    <a:p>
                      <a:pPr algn="ctr"/>
                      <a:r>
                        <a:rPr lang="en-US" altLang="zh-CN" b="1" dirty="0" smtClean="0"/>
                        <a:t>DBLP</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Author</a:t>
                      </a:r>
                      <a:r>
                        <a:rPr lang="en-US" altLang="zh-CN" dirty="0" smtClean="0"/>
                        <a:t>-publication</a:t>
                      </a:r>
                      <a:endParaRPr lang="zh-CN" altLang="en-US" dirty="0" smtClean="0"/>
                    </a:p>
                  </a:txBody>
                  <a:tcPr/>
                </a:tc>
                <a:tc>
                  <a:txBody>
                    <a:bodyPr/>
                    <a:lstStyle/>
                    <a:p>
                      <a:pPr algn="ctr"/>
                      <a:r>
                        <a:rPr lang="en-US" altLang="zh-CN" b="1" dirty="0" smtClean="0"/>
                        <a:t>Flickr</a:t>
                      </a:r>
                      <a:endParaRPr lang="zh-CN" altLang="en-US" b="1" dirty="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User</a:t>
                      </a:r>
                      <a:r>
                        <a:rPr lang="en-US" altLang="zh-CN" b="0" dirty="0" smtClean="0"/>
                        <a:t>-user</a:t>
                      </a:r>
                      <a:endParaRPr lang="zh-CN" altLang="en-US" b="0" dirty="0" smtClean="0"/>
                    </a:p>
                  </a:txBody>
                  <a:tcPr/>
                </a:tc>
                <a:tc>
                  <a:txBody>
                    <a:bodyPr/>
                    <a:lstStyle/>
                    <a:p>
                      <a:pPr algn="ctr"/>
                      <a:r>
                        <a:rPr lang="en-US" altLang="zh-CN" b="1" dirty="0" smtClean="0">
                          <a:solidFill>
                            <a:schemeClr val="tx1"/>
                          </a:solidFill>
                        </a:rPr>
                        <a:t>Twitter</a:t>
                      </a:r>
                    </a:p>
                    <a:p>
                      <a:pPr algn="ctr"/>
                      <a:r>
                        <a:rPr lang="en-US" altLang="zh-CN" b="1" dirty="0" smtClean="0">
                          <a:solidFill>
                            <a:schemeClr val="tx1"/>
                          </a:solidFill>
                        </a:rPr>
                        <a:t>Who</a:t>
                      </a:r>
                      <a:r>
                        <a:rPr lang="en-US" altLang="zh-CN" b="0" dirty="0" smtClean="0">
                          <a:solidFill>
                            <a:schemeClr val="tx1"/>
                          </a:solidFill>
                        </a:rPr>
                        <a:t>-follows-whom</a:t>
                      </a:r>
                      <a:endParaRPr lang="zh-CN" altLang="en-US" b="0" dirty="0">
                        <a:solidFill>
                          <a:schemeClr val="tx1"/>
                        </a:solidFill>
                      </a:endParaRPr>
                    </a:p>
                  </a:txBody>
                  <a:tcPr/>
                </a:tc>
              </a:tr>
              <a:tr h="2494636">
                <a:tc>
                  <a:txBody>
                    <a:bodyPr/>
                    <a:lstStyle/>
                    <a:p>
                      <a:pPr algn="ctr"/>
                      <a:endParaRPr lang="en-US" altLang="zh-CN" dirty="0" smtClean="0"/>
                    </a:p>
                    <a:p>
                      <a:pPr algn="ctr"/>
                      <a:endParaRPr lang="en-US" altLang="zh-CN" dirty="0" smtClean="0"/>
                    </a:p>
                    <a:p>
                      <a:pPr algn="ctr"/>
                      <a:endParaRPr lang="en-US" altLang="zh-CN" dirty="0" smtClean="0"/>
                    </a:p>
                    <a:p>
                      <a:pPr algn="ctr"/>
                      <a:endParaRPr lang="zh-CN" altLang="en-US" dirty="0"/>
                    </a:p>
                  </a:txBody>
                  <a:tcPr/>
                </a:tc>
                <a:tc>
                  <a:txBody>
                    <a:bodyPr/>
                    <a:lstStyle/>
                    <a:p>
                      <a:pPr algn="ctr"/>
                      <a:endParaRPr lang="zh-CN" altLang="en-US" dirty="0"/>
                    </a:p>
                  </a:txBody>
                  <a:tcPr/>
                </a:tc>
                <a:tc>
                  <a:txBody>
                    <a:bodyPr/>
                    <a:lstStyle/>
                    <a:p>
                      <a:pPr algn="ctr"/>
                      <a:endParaRPr lang="zh-CN" altLang="en-US" dirty="0"/>
                    </a:p>
                  </a:txBody>
                  <a:tcPr/>
                </a:tc>
              </a:tr>
            </a:tbl>
          </a:graphicData>
        </a:graphic>
      </p:graphicFrame>
      <p:pic>
        <p:nvPicPr>
          <p:cNvPr id="13" name="Picture 10" descr="http://konect.uni-koblenz.de/img/degree.u.dblp-auth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914" y="3356582"/>
            <a:ext cx="2700000" cy="210229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5834117" y="5644062"/>
            <a:ext cx="2840842" cy="307777"/>
          </a:xfrm>
          <a:prstGeom prst="rect">
            <a:avLst/>
          </a:prstGeom>
        </p:spPr>
        <p:txBody>
          <a:bodyPr wrap="none">
            <a:spAutoFit/>
          </a:bodyPr>
          <a:lstStyle/>
          <a:p>
            <a:r>
              <a:rPr lang="en-US" sz="1400" dirty="0" smtClean="0"/>
              <a:t>[</a:t>
            </a:r>
            <a:r>
              <a:rPr lang="en-US" altLang="zh-CN" sz="1400" dirty="0" smtClean="0"/>
              <a:t>konect.uni-koblenz.de/networks/</a:t>
            </a:r>
            <a:r>
              <a:rPr lang="en-US" sz="1400" dirty="0" smtClean="0"/>
              <a:t>]</a:t>
            </a:r>
          </a:p>
        </p:txBody>
      </p:sp>
      <p:pic>
        <p:nvPicPr>
          <p:cNvPr id="11" name="Picture 4" descr="http://konect.uni-koblenz.de/img/degree.u.flickr-growt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8244" y="3338423"/>
            <a:ext cx="2700000" cy="21210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konect.uni-koblenz.de/img/degree.v.twitter.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5229" y="3373358"/>
            <a:ext cx="2700000" cy="2116484"/>
          </a:xfrm>
          <a:prstGeom prst="rect">
            <a:avLst/>
          </a:prstGeom>
          <a:noFill/>
          <a:effectLst>
            <a:glow rad="63500">
              <a:srgbClr val="FF0000"/>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3415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Anomalies in Degree Distributions</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7</a:t>
            </a:fld>
            <a:endParaRPr lang="en-US"/>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cxnSp>
        <p:nvCxnSpPr>
          <p:cNvPr id="11"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978394" y="2283178"/>
            <a:ext cx="0" cy="569758"/>
          </a:xfrm>
          <a:prstGeom prst="line">
            <a:avLst/>
          </a:prstGeom>
          <a:ln w="25400">
            <a:solidFill>
              <a:srgbClr val="00B0F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16"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cxnSp>
        <p:nvCxnSpPr>
          <p:cNvPr id="17" name="Straight Connector 16"/>
          <p:cNvCxnSpPr/>
          <p:nvPr/>
        </p:nvCxnSpPr>
        <p:spPr>
          <a:xfrm flipH="1">
            <a:off x="6194622" y="2958012"/>
            <a:ext cx="11748" cy="255922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pic>
        <p:nvPicPr>
          <p:cNvPr id="20" name="Picture 2" descr="Twitter bird logo 2012.sv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56" y="1800052"/>
            <a:ext cx="888889"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496353" y="1750610"/>
            <a:ext cx="1441420"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B0F0"/>
                </a:solidFill>
                <a:effectLst>
                  <a:outerShdw blurRad="75057" dist="38100" dir="5400000" sy="-20000" rotWithShape="0">
                    <a:prstClr val="black">
                      <a:alpha val="25000"/>
                    </a:prstClr>
                  </a:outerShdw>
                </a:effectLst>
              </a:rPr>
              <a:t>2009</a:t>
            </a:r>
            <a:endParaRPr lang="zh-CN" altLang="en-US" sz="4400" b="1" cap="none" spc="0" dirty="0">
              <a:ln w="10541" cmpd="sng">
                <a:noFill/>
                <a:prstDash val="solid"/>
              </a:ln>
              <a:solidFill>
                <a:srgbClr val="00B0F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981359"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41M</a:t>
            </a:r>
            <a:endParaRPr lang="en-US" sz="3200" b="1" dirty="0">
              <a:solidFill>
                <a:srgbClr val="00B0F0"/>
              </a:solidFill>
            </a:endParaRPr>
          </a:p>
        </p:txBody>
      </p:sp>
    </p:spTree>
    <p:extLst>
      <p:ext uri="{BB962C8B-B14F-4D97-AF65-F5344CB8AC3E}">
        <p14:creationId xmlns:p14="http://schemas.microsoft.com/office/powerpoint/2010/main" val="17410339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Classifier with “Degree”: Fail</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8</a:t>
            </a:fld>
            <a:endParaRPr lang="en-US"/>
          </a:p>
        </p:txBody>
      </p:sp>
      <p:graphicFrame>
        <p:nvGraphicFramePr>
          <p:cNvPr id="5" name="表格 4"/>
          <p:cNvGraphicFramePr>
            <a:graphicFrameLocks noGrp="1"/>
          </p:cNvGraphicFramePr>
          <p:nvPr>
            <p:extLst>
              <p:ext uri="{D42A27DB-BD31-4B8C-83A1-F6EECF244321}">
                <p14:modId xmlns:p14="http://schemas.microsoft.com/office/powerpoint/2010/main" val="1041432436"/>
              </p:ext>
            </p:extLst>
          </p:nvPr>
        </p:nvGraphicFramePr>
        <p:xfrm>
          <a:off x="458702" y="3367058"/>
          <a:ext cx="2832314" cy="640080"/>
        </p:xfrm>
        <a:graphic>
          <a:graphicData uri="http://schemas.openxmlformats.org/drawingml/2006/table">
            <a:tbl>
              <a:tblPr firstRow="1" bandRow="1">
                <a:tableStyleId>{5C22544A-7EE6-4342-B048-85BDC9FD1C3A}</a:tableStyleId>
              </a:tblPr>
              <a:tblGrid>
                <a:gridCol w="1416157"/>
                <a:gridCol w="1416157"/>
              </a:tblGrid>
              <a:tr h="370840">
                <a:tc>
                  <a:txBody>
                    <a:bodyPr/>
                    <a:lstStyle/>
                    <a:p>
                      <a:r>
                        <a:rPr lang="en-US" altLang="zh-CN" dirty="0" smtClean="0"/>
                        <a:t>Label</a:t>
                      </a:r>
                    </a:p>
                    <a:p>
                      <a:r>
                        <a:rPr lang="en-US" altLang="zh-CN" dirty="0" smtClean="0"/>
                        <a:t>(+1,-1)</a:t>
                      </a:r>
                      <a:endParaRPr lang="zh-CN" altLang="en-US" dirty="0"/>
                    </a:p>
                  </a:txBody>
                  <a:tcPr>
                    <a:solidFill>
                      <a:srgbClr val="FF0000"/>
                    </a:solidFill>
                  </a:tcPr>
                </a:tc>
                <a:tc>
                  <a:txBody>
                    <a:bodyPr/>
                    <a:lstStyle/>
                    <a:p>
                      <a:r>
                        <a:rPr lang="en-US" altLang="zh-CN" dirty="0" smtClean="0"/>
                        <a:t>Out-degree</a:t>
                      </a:r>
                      <a:endParaRPr lang="zh-CN" altLang="en-US" dirty="0"/>
                    </a:p>
                  </a:txBody>
                  <a:tcPr>
                    <a:solidFill>
                      <a:srgbClr val="0070C0"/>
                    </a:solidFill>
                  </a:tcPr>
                </a:tc>
              </a:tr>
            </a:tbl>
          </a:graphicData>
        </a:graphic>
      </p:graphicFrame>
      <p:cxnSp>
        <p:nvCxnSpPr>
          <p:cNvPr id="6" name="直接连接符 7"/>
          <p:cNvCxnSpPr/>
          <p:nvPr/>
        </p:nvCxnSpPr>
        <p:spPr>
          <a:xfrm>
            <a:off x="1110940" y="4087136"/>
            <a:ext cx="0" cy="504056"/>
          </a:xfrm>
          <a:prstGeom prst="line">
            <a:avLst/>
          </a:prstGeom>
          <a:ln>
            <a:tailEnd type="stealth" w="lg" len="lg"/>
          </a:ln>
        </p:spPr>
        <p:style>
          <a:lnRef idx="2">
            <a:schemeClr val="dk1"/>
          </a:lnRef>
          <a:fillRef idx="0">
            <a:schemeClr val="dk1"/>
          </a:fillRef>
          <a:effectRef idx="1">
            <a:schemeClr val="dk1"/>
          </a:effectRef>
          <a:fontRef idx="minor">
            <a:schemeClr val="tx1"/>
          </a:fontRef>
        </p:style>
      </p:cxnSp>
      <p:sp>
        <p:nvSpPr>
          <p:cNvPr id="7" name="流程图: 磁盘 11"/>
          <p:cNvSpPr/>
          <p:nvPr/>
        </p:nvSpPr>
        <p:spPr>
          <a:xfrm>
            <a:off x="216914" y="4663201"/>
            <a:ext cx="1788051" cy="1135167"/>
          </a:xfrm>
          <a:prstGeom prst="flowChartMagneticDisk">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smtClean="0">
                <a:solidFill>
                  <a:srgbClr val="FF0000"/>
                </a:solidFill>
              </a:rPr>
              <a:t>classifier</a:t>
            </a:r>
            <a:endParaRPr lang="zh-CN" altLang="en-US" sz="3200" dirty="0">
              <a:solidFill>
                <a:srgbClr val="FF0000"/>
              </a:solidFill>
            </a:endParaRPr>
          </a:p>
        </p:txBody>
      </p:sp>
      <p:sp>
        <p:nvSpPr>
          <p:cNvPr id="12" name="Rectangle 11"/>
          <p:cNvSpPr/>
          <p:nvPr/>
        </p:nvSpPr>
        <p:spPr>
          <a:xfrm>
            <a:off x="2004965" y="1709928"/>
            <a:ext cx="1107996"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smtClean="0">
                <a:latin typeface="Arial" panose="020B0604020202020204" pitchFamily="34" charset="0"/>
                <a:ea typeface="微软雅黑" panose="020B0503020204020204" pitchFamily="34" charset="-122"/>
                <a:cs typeface="Arial" panose="020B0604020202020204" pitchFamily="34" charset="0"/>
              </a:rPr>
              <a:t>=20?</a:t>
            </a:r>
            <a:endParaRPr lang="en-US" sz="3200" dirty="0"/>
          </a:p>
        </p:txBody>
      </p:sp>
      <p:cxnSp>
        <p:nvCxnSpPr>
          <p:cNvPr id="15" name="Straight Arrow Connector 14"/>
          <p:cNvCxnSpPr>
            <a:endCxn id="12" idx="2"/>
          </p:cNvCxnSpPr>
          <p:nvPr/>
        </p:nvCxnSpPr>
        <p:spPr>
          <a:xfrm flipV="1">
            <a:off x="2558963" y="2294703"/>
            <a:ext cx="0" cy="9618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7750" y="1734749"/>
            <a:ext cx="1526380" cy="1077218"/>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+1</a:t>
            </a:r>
          </a:p>
          <a:p>
            <a:pPr algn="ctr"/>
            <a:r>
              <a:rPr lang="en-US" altLang="zh-CN" sz="3200" dirty="0" smtClean="0">
                <a:latin typeface="Arial" panose="020B0604020202020204" pitchFamily="34" charset="0"/>
                <a:ea typeface="微软雅黑" panose="020B0503020204020204" pitchFamily="34" charset="-122"/>
                <a:cs typeface="Arial" panose="020B0604020202020204" pitchFamily="34" charset="0"/>
              </a:rPr>
              <a:t>(</a:t>
            </a:r>
            <a:r>
              <a:rPr lang="en-US" sz="3200" dirty="0" smtClean="0">
                <a:latin typeface="Arial" panose="020B0604020202020204" pitchFamily="34" charset="0"/>
                <a:ea typeface="微软雅黑" panose="020B0503020204020204" pitchFamily="34" charset="-122"/>
                <a:cs typeface="Arial" panose="020B0604020202020204" pitchFamily="34" charset="0"/>
              </a:rPr>
              <a:t>Fraud)</a:t>
            </a:r>
            <a:endParaRPr lang="en-US" sz="3200" dirty="0"/>
          </a:p>
        </p:txBody>
      </p:sp>
      <p:cxnSp>
        <p:nvCxnSpPr>
          <p:cNvPr id="47" name="Straight Arrow Connector 46"/>
          <p:cNvCxnSpPr>
            <a:endCxn id="46" idx="2"/>
          </p:cNvCxnSpPr>
          <p:nvPr/>
        </p:nvCxnSpPr>
        <p:spPr>
          <a:xfrm flipV="1">
            <a:off x="1110940" y="2811967"/>
            <a:ext cx="0" cy="4446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1799780" y="5247730"/>
            <a:ext cx="1313181" cy="1446550"/>
          </a:xfrm>
          <a:prstGeom prst="rect">
            <a:avLst/>
          </a:prstGeom>
          <a:noFill/>
        </p:spPr>
        <p:txBody>
          <a:bodyPr wrap="none" lIns="91440" tIns="45720" rIns="91440" bIns="45720">
            <a:spAutoFit/>
          </a:bodyPr>
          <a:lstStyle/>
          <a:p>
            <a:pPr algn="ctr"/>
            <a:r>
              <a:rPr lang="en-US" altLang="zh-CN" sz="8800" dirty="0">
                <a:ln w="10541" cmpd="sng">
                  <a:noFill/>
                  <a:prstDash val="solid"/>
                </a:ln>
                <a:solidFill>
                  <a:srgbClr val="FF0000"/>
                </a:solidFill>
              </a:rPr>
              <a:t>×</a:t>
            </a:r>
            <a:endParaRPr lang="zh-CN" altLang="en-US" sz="8800" cap="none" spc="0" dirty="0">
              <a:ln w="10541" cmpd="sng">
                <a:noFill/>
                <a:prstDash val="solid"/>
              </a:ln>
              <a:solidFill>
                <a:srgbClr val="FF0000"/>
              </a:solidFill>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768" y="1750610"/>
            <a:ext cx="4680000" cy="4680000"/>
          </a:xfrm>
          <a:prstGeom prst="rect">
            <a:avLst/>
          </a:prstGeom>
        </p:spPr>
      </p:pic>
      <p:sp>
        <p:nvSpPr>
          <p:cNvPr id="14" name="矩形 8"/>
          <p:cNvSpPr/>
          <p:nvPr/>
        </p:nvSpPr>
        <p:spPr>
          <a:xfrm>
            <a:off x="6084168" y="2780928"/>
            <a:ext cx="216024" cy="2736304"/>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3"/>
          <p:cNvCxnSpPr/>
          <p:nvPr/>
        </p:nvCxnSpPr>
        <p:spPr>
          <a:xfrm flipV="1">
            <a:off x="6084168"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23"/>
          <p:cNvCxnSpPr/>
          <p:nvPr/>
        </p:nvCxnSpPr>
        <p:spPr>
          <a:xfrm flipV="1">
            <a:off x="6303014" y="2276872"/>
            <a:ext cx="0" cy="324036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8" name="矩形 24"/>
          <p:cNvSpPr/>
          <p:nvPr/>
        </p:nvSpPr>
        <p:spPr>
          <a:xfrm>
            <a:off x="7224908" y="3789040"/>
            <a:ext cx="216024" cy="1728192"/>
          </a:xfrm>
          <a:prstGeom prst="rect">
            <a:avLst/>
          </a:prstGeom>
          <a:pattFill prst="wdUpDiag">
            <a:fgClr>
              <a:srgbClr val="FF0000"/>
            </a:fgClr>
            <a:bgClr>
              <a:schemeClr val="bg1"/>
            </a:bgClr>
          </a:pattFill>
          <a:ln w="254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25"/>
          <p:cNvCxnSpPr/>
          <p:nvPr/>
        </p:nvCxnSpPr>
        <p:spPr>
          <a:xfrm flipV="1">
            <a:off x="7224908" y="3429000"/>
            <a:ext cx="0" cy="2088232"/>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26"/>
          <p:cNvCxnSpPr/>
          <p:nvPr/>
        </p:nvCxnSpPr>
        <p:spPr>
          <a:xfrm flipH="1" flipV="1">
            <a:off x="7440932" y="3429000"/>
            <a:ext cx="2822" cy="2088233"/>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10"/>
          <p:cNvCxnSpPr/>
          <p:nvPr/>
        </p:nvCxnSpPr>
        <p:spPr>
          <a:xfrm>
            <a:off x="6206370" y="2852936"/>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11"/>
          <p:cNvCxnSpPr/>
          <p:nvPr/>
        </p:nvCxnSpPr>
        <p:spPr>
          <a:xfrm>
            <a:off x="6206370" y="2276791"/>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Rectangle 14"/>
          <p:cNvSpPr/>
          <p:nvPr/>
        </p:nvSpPr>
        <p:spPr>
          <a:xfrm>
            <a:off x="7453893" y="252005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0.41M</a:t>
            </a:r>
            <a:endParaRPr lang="en-US" sz="3200" b="1" dirty="0">
              <a:solidFill>
                <a:srgbClr val="00B0F0"/>
              </a:solidFill>
            </a:endParaRPr>
          </a:p>
        </p:txBody>
      </p:sp>
      <p:sp>
        <p:nvSpPr>
          <p:cNvPr id="24" name="Rectangle 15"/>
          <p:cNvSpPr/>
          <p:nvPr/>
        </p:nvSpPr>
        <p:spPr>
          <a:xfrm>
            <a:off x="7453893" y="1990790"/>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3.17M</a:t>
            </a:r>
            <a:endParaRPr lang="en-US" sz="3200" b="1" dirty="0">
              <a:solidFill>
                <a:srgbClr val="00B0F0"/>
              </a:solidFill>
            </a:endParaRPr>
          </a:p>
        </p:txBody>
      </p:sp>
      <p:sp>
        <p:nvSpPr>
          <p:cNvPr id="25" name="Rectangle 17"/>
          <p:cNvSpPr/>
          <p:nvPr/>
        </p:nvSpPr>
        <p:spPr>
          <a:xfrm>
            <a:off x="6194622" y="4931516"/>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B0F0"/>
                </a:solidFill>
                <a:latin typeface="Arial" panose="020B0604020202020204" pitchFamily="34" charset="0"/>
                <a:ea typeface="微软雅黑" panose="020B0503020204020204" pitchFamily="34" charset="-122"/>
                <a:cs typeface="Arial" panose="020B0604020202020204" pitchFamily="34" charset="0"/>
              </a:rPr>
              <a:t>d=20</a:t>
            </a:r>
            <a:endParaRPr lang="en-US" sz="3200" b="1" dirty="0">
              <a:solidFill>
                <a:srgbClr val="00B0F0"/>
              </a:solidFill>
            </a:endParaRPr>
          </a:p>
        </p:txBody>
      </p:sp>
    </p:spTree>
    <p:extLst>
      <p:ext uri="{BB962C8B-B14F-4D97-AF65-F5344CB8AC3E}">
        <p14:creationId xmlns:p14="http://schemas.microsoft.com/office/powerpoint/2010/main" val="195613187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a:t>
            </a:r>
            <a:r>
              <a:rPr lang="zh-CN" altLang="en-US" dirty="0" smtClean="0"/>
              <a:t> </a:t>
            </a:r>
            <a:r>
              <a:rPr lang="en-US" altLang="zh-CN" dirty="0" smtClean="0"/>
              <a:t>Structure</a:t>
            </a:r>
            <a:r>
              <a:rPr lang="zh-CN" altLang="en-US" dirty="0" smtClean="0"/>
              <a:t> </a:t>
            </a:r>
            <a:r>
              <a:rPr lang="en-US" altLang="zh-CN" dirty="0" smtClean="0"/>
              <a:t>Distorted</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9</a:t>
            </a:fld>
            <a:endParaRPr lang="en-US"/>
          </a:p>
        </p:txBody>
      </p:sp>
      <p:sp>
        <p:nvSpPr>
          <p:cNvPr id="5" name="矩形 4"/>
          <p:cNvSpPr/>
          <p:nvPr/>
        </p:nvSpPr>
        <p:spPr>
          <a:xfrm>
            <a:off x="1511934" y="1750610"/>
            <a:ext cx="1410258" cy="769441"/>
          </a:xfrm>
          <a:prstGeom prst="rect">
            <a:avLst/>
          </a:prstGeom>
          <a:noFill/>
        </p:spPr>
        <p:txBody>
          <a:bodyPr wrap="none" lIns="91440" tIns="45720" rIns="91440" bIns="45720">
            <a:spAutoFit/>
          </a:bodyPr>
          <a:lstStyle/>
          <a:p>
            <a:pPr algn="ctr"/>
            <a:r>
              <a:rPr lang="en-US" altLang="zh-CN" sz="4400" b="1" cap="none" spc="0" dirty="0" smtClean="0">
                <a:ln w="10541" cmpd="sng">
                  <a:noFill/>
                  <a:prstDash val="solid"/>
                </a:ln>
                <a:solidFill>
                  <a:srgbClr val="0070C0"/>
                </a:solidFill>
                <a:effectLst>
                  <a:outerShdw blurRad="75057" dist="38100" dir="5400000" sy="-20000" rotWithShape="0">
                    <a:prstClr val="black">
                      <a:alpha val="25000"/>
                    </a:prstClr>
                  </a:outerShdw>
                </a:effectLst>
              </a:rPr>
              <a:t>2011</a:t>
            </a:r>
            <a:endParaRPr lang="zh-CN" altLang="en-US" sz="4400" b="1" cap="none" spc="0" dirty="0">
              <a:ln w="10541" cmpd="sng">
                <a:noFill/>
                <a:prstDash val="solid"/>
              </a:ln>
              <a:solidFill>
                <a:srgbClr val="0070C0"/>
              </a:solidFill>
              <a:effectLst>
                <a:outerShdw blurRad="75057" dist="38100" dir="5400000" sy="-20000" rotWithShape="0">
                  <a:prstClr val="black">
                    <a:alpha val="25000"/>
                  </a:prstClr>
                </a:outerShdw>
              </a:effectLst>
            </a:endParaRPr>
          </a:p>
        </p:txBody>
      </p:sp>
      <p:sp>
        <p:nvSpPr>
          <p:cNvPr id="21" name="Rectangle 15"/>
          <p:cNvSpPr/>
          <p:nvPr/>
        </p:nvSpPr>
        <p:spPr>
          <a:xfrm>
            <a:off x="535456" y="2664148"/>
            <a:ext cx="1186350"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117M</a:t>
            </a:r>
            <a:endParaRPr lang="en-US" sz="3200" b="1" dirty="0">
              <a:solidFill>
                <a:srgbClr val="0070C0"/>
              </a:solidFill>
            </a:endParaRPr>
          </a:p>
        </p:txBody>
      </p:sp>
      <p:pic>
        <p:nvPicPr>
          <p:cNvPr id="7170" name="Picture 2" descr="http://image.51wp.com/uploads/120413/3-1204132122241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135" y="1775330"/>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1920" y="1750610"/>
            <a:ext cx="4680000" cy="4680000"/>
          </a:xfrm>
          <a:prstGeom prst="rect">
            <a:avLst/>
          </a:prstGeom>
        </p:spPr>
      </p:pic>
      <p:cxnSp>
        <p:nvCxnSpPr>
          <p:cNvPr id="22" name="Straight Connector 5"/>
          <p:cNvCxnSpPr/>
          <p:nvPr/>
        </p:nvCxnSpPr>
        <p:spPr>
          <a:xfrm>
            <a:off x="7183633" y="3012935"/>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6"/>
          <p:cNvCxnSpPr/>
          <p:nvPr/>
        </p:nvCxnSpPr>
        <p:spPr>
          <a:xfrm>
            <a:off x="7141760" y="2592718"/>
            <a:ext cx="1247523" cy="0"/>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7"/>
          <p:cNvCxnSpPr/>
          <p:nvPr/>
        </p:nvCxnSpPr>
        <p:spPr>
          <a:xfrm>
            <a:off x="7765521" y="2563375"/>
            <a:ext cx="0" cy="472585"/>
          </a:xfrm>
          <a:prstGeom prst="line">
            <a:avLst/>
          </a:prstGeom>
          <a:ln w="25400">
            <a:solidFill>
              <a:srgbClr val="0070C0"/>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8"/>
          <p:cNvSpPr/>
          <p:nvPr/>
        </p:nvSpPr>
        <p:spPr>
          <a:xfrm>
            <a:off x="7524328" y="3046291"/>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0.44M</a:t>
            </a:r>
            <a:endParaRPr lang="en-US" sz="3200" b="1" dirty="0">
              <a:solidFill>
                <a:srgbClr val="0070C0"/>
              </a:solidFill>
            </a:endParaRPr>
          </a:p>
        </p:txBody>
      </p:sp>
      <p:sp>
        <p:nvSpPr>
          <p:cNvPr id="26" name="Rectangle 9"/>
          <p:cNvSpPr/>
          <p:nvPr/>
        </p:nvSpPr>
        <p:spPr>
          <a:xfrm>
            <a:off x="7524328" y="1987723"/>
            <a:ext cx="132279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1.91M</a:t>
            </a:r>
            <a:endParaRPr lang="en-US" sz="3200" b="1" dirty="0">
              <a:solidFill>
                <a:srgbClr val="0070C0"/>
              </a:solidFill>
            </a:endParaRPr>
          </a:p>
        </p:txBody>
      </p:sp>
      <p:cxnSp>
        <p:nvCxnSpPr>
          <p:cNvPr id="27" name="Straight Connector 10"/>
          <p:cNvCxnSpPr/>
          <p:nvPr/>
        </p:nvCxnSpPr>
        <p:spPr>
          <a:xfrm>
            <a:off x="7120153" y="3035960"/>
            <a:ext cx="0" cy="2481272"/>
          </a:xfrm>
          <a:prstGeom prst="line">
            <a:avLst/>
          </a:prstGeom>
          <a:ln w="2540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8" name="Rectangle 11"/>
          <p:cNvSpPr/>
          <p:nvPr/>
        </p:nvSpPr>
        <p:spPr>
          <a:xfrm>
            <a:off x="7120153" y="4932457"/>
            <a:ext cx="1130438" cy="58477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smtClean="0">
                <a:solidFill>
                  <a:srgbClr val="0070C0"/>
                </a:solidFill>
                <a:latin typeface="Arial" panose="020B0604020202020204" pitchFamily="34" charset="0"/>
                <a:ea typeface="微软雅黑" panose="020B0503020204020204" pitchFamily="34" charset="-122"/>
                <a:cs typeface="Arial" panose="020B0604020202020204" pitchFamily="34" charset="0"/>
              </a:rPr>
              <a:t>d=64</a:t>
            </a:r>
            <a:endParaRPr lang="en-US" sz="3200" b="1" dirty="0">
              <a:solidFill>
                <a:srgbClr val="0070C0"/>
              </a:solidFill>
            </a:endParaRPr>
          </a:p>
        </p:txBody>
      </p:sp>
    </p:spTree>
    <p:extLst>
      <p:ext uri="{BB962C8B-B14F-4D97-AF65-F5344CB8AC3E}">
        <p14:creationId xmlns:p14="http://schemas.microsoft.com/office/powerpoint/2010/main" val="2339907875"/>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ng">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meng</Template>
  <TotalTime>2272</TotalTime>
  <Words>3206</Words>
  <Application>Microsoft Macintosh PowerPoint</Application>
  <PresentationFormat>On-screen Show (4:3)</PresentationFormat>
  <Paragraphs>385</Paragraphs>
  <Slides>46</Slides>
  <Notes>46</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meng</vt:lpstr>
      <vt:lpstr>Catchsync: catching synchronized behavior in large directed graphs</vt:lpstr>
      <vt:lpstr>Fraud Detection: Graph Analysis Problem</vt:lpstr>
      <vt:lpstr>Fraud Detection: Graph Analysis Problem</vt:lpstr>
      <vt:lpstr>Our Goals</vt:lpstr>
      <vt:lpstr>Outline</vt:lpstr>
      <vt:lpstr>Anomalies in Degree Distributions</vt:lpstr>
      <vt:lpstr>Anomalies in Degree Distributions</vt:lpstr>
      <vt:lpstr>Linear Classifier with “Degree”: Fail</vt:lpstr>
      <vt:lpstr>Graph Structure Distorted</vt:lpstr>
      <vt:lpstr>Traditional Fraud Detection</vt:lpstr>
      <vt:lpstr>Empty Profile?</vt:lpstr>
      <vt:lpstr>Few Followers?</vt:lpstr>
      <vt:lpstr>Many Followings?</vt:lpstr>
      <vt:lpstr>Content: Unavailable? Look Normal?</vt:lpstr>
      <vt:lpstr>Behavior is the Key</vt:lpstr>
      <vt:lpstr>Outline</vt:lpstr>
      <vt:lpstr>Behavior-based Features</vt:lpstr>
      <vt:lpstr>Behavior-based Feature Space</vt:lpstr>
      <vt:lpstr>Fraudulent Behavior Patterns</vt:lpstr>
      <vt:lpstr>Fraudulent Behavior Patterns</vt:lpstr>
      <vt:lpstr>Fraudulent Behavior Patterns</vt:lpstr>
      <vt:lpstr>Fraudulent Behavior Patterns</vt:lpstr>
      <vt:lpstr>Fraudulent Behavior Patterns</vt:lpstr>
      <vt:lpstr>Fraudulent Behavior Patterns</vt:lpstr>
      <vt:lpstr>Outline</vt:lpstr>
      <vt:lpstr>Synchronicity and Normality</vt:lpstr>
      <vt:lpstr>Synchronicity and Normality</vt:lpstr>
      <vt:lpstr>Synchronicity-Normality Plot</vt:lpstr>
      <vt:lpstr>Theorem</vt:lpstr>
      <vt:lpstr>CatchSync Algorithm</vt:lpstr>
      <vt:lpstr>Outline</vt:lpstr>
      <vt:lpstr>Experiments</vt:lpstr>
      <vt:lpstr>Q1: Does CatchSync Remove Anomalies?</vt:lpstr>
      <vt:lpstr>Q1: Does CatchSync Remove Anomalies?</vt:lpstr>
      <vt:lpstr>Before CatchSync</vt:lpstr>
      <vt:lpstr>After CatchSync</vt:lpstr>
      <vt:lpstr>Q2: Is CatchSync Catching Actually Fraudulent Users?</vt:lpstr>
      <vt:lpstr>Q2: Is CatchSync Catching Actually Fraudulent Users?</vt:lpstr>
      <vt:lpstr>Q2: Is CatchSync Catching Actually Fraudulent Users?</vt:lpstr>
      <vt:lpstr>Q2: Is CatchSync Catching Actually Fraudulent Users?</vt:lpstr>
      <vt:lpstr>Q3: Is CatchSync Robust to Camouflage?</vt:lpstr>
      <vt:lpstr>Q3: Is CatchSync Robust to Camouflage?</vt:lpstr>
      <vt:lpstr>Q3: Is CatchSync Robust to Camouflage?</vt:lpstr>
      <vt:lpstr>Q3: Is CatchSync Robust to Camouflage?</vt:lpstr>
      <vt:lpstr>Conclusion</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meng</dc:creator>
  <cp:lastModifiedBy>Meng Jiang</cp:lastModifiedBy>
  <cp:revision>929</cp:revision>
  <dcterms:created xsi:type="dcterms:W3CDTF">2014-07-30T13:24:23Z</dcterms:created>
  <dcterms:modified xsi:type="dcterms:W3CDTF">2014-09-02T05:48:44Z</dcterms:modified>
</cp:coreProperties>
</file>